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8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78" r:id="rId10"/>
    <p:sldId id="263" r:id="rId11"/>
    <p:sldId id="264" r:id="rId12"/>
    <p:sldId id="270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CC"/>
    <a:srgbClr val="CCE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221" autoAdjust="0"/>
    <p:restoredTop sz="94660"/>
  </p:normalViewPr>
  <p:slideViewPr>
    <p:cSldViewPr>
      <p:cViewPr varScale="1">
        <p:scale>
          <a:sx n="65" d="100"/>
          <a:sy n="65" d="100"/>
        </p:scale>
        <p:origin x="47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94FD9-CF7D-4570-8F80-546DD60D639F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5FC09-DD3F-4B17-BA97-5CC2D8FF7E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5FC09-DD3F-4B17-BA97-5CC2D8FF7EA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163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128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27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140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9573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720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057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52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4239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021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196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C1D2715-4D3D-471E-8EB7-1C3385F96937}" type="datetimeFigureOut">
              <a:rPr lang="es-ES" smtClean="0"/>
              <a:pPr/>
              <a:t>21/01/2020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A43777F-3FFA-49C3-A80F-A1EAA294E9F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07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1538" y="2500306"/>
            <a:ext cx="72152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800" b="1" dirty="0" smtClean="0">
                <a:solidFill>
                  <a:srgbClr val="CC3300"/>
                </a:solidFill>
                <a:latin typeface="Algerian" pitchFamily="82" charset="0"/>
              </a:rPr>
              <a:t>LAUDATO SI</a:t>
            </a:r>
            <a:br>
              <a:rPr lang="es-ES" sz="8800" b="1" dirty="0" smtClean="0">
                <a:solidFill>
                  <a:srgbClr val="CC3300"/>
                </a:solidFill>
                <a:latin typeface="Algerian" pitchFamily="82" charset="0"/>
              </a:rPr>
            </a:br>
            <a:endParaRPr lang="es-ES" sz="8800" b="1" dirty="0">
              <a:solidFill>
                <a:srgbClr val="CC33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143372" y="435769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</a:t>
            </a:r>
          </a:p>
          <a:p>
            <a:endParaRPr lang="es-ES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¿NOS DAMOS CUENTA </a:t>
            </a:r>
          </a:p>
          <a:p>
            <a:pPr algn="ctr"/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DE LO QUE ESTÁ PASANDO?</a:t>
            </a:r>
          </a:p>
          <a:p>
            <a:pPr algn="ctr"/>
            <a:r>
              <a:rPr lang="es-ES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3ª FICHA </a:t>
            </a:r>
            <a:endParaRPr lang="es-ES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00232" y="500042"/>
            <a:ext cx="5355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484784"/>
            <a:ext cx="77768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El calentamiento global se está dejando notar también en Burgos: </a:t>
            </a:r>
          </a:p>
          <a:p>
            <a:pPr>
              <a:spcBef>
                <a:spcPts val="1200"/>
              </a:spcBef>
            </a:pP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la temperatura media anual en el periodo 1994-2013 resultó ser 1 grado superior a la de 1944-1963 (pasó de 10 a 11 grados centígrados). </a:t>
            </a:r>
            <a:endParaRPr lang="es-ES" sz="28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La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subida de las temperaturas medias del verano, que crecen casi 1,5 grados (pasan de 18,4 a 19,8) en el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mes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más cálido del año.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1052736"/>
            <a:ext cx="807249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¿Realmente somos conscientes de lo que está pasando en nuestro mundo? </a:t>
            </a:r>
            <a:endParaRPr lang="es-ES" sz="3600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Entre 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todos, 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detectar 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algunas evidencias de nuestra 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“inconsciencia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” colectiva, y también algunos datos positivos de reacciones adecuadas. </a:t>
            </a:r>
            <a:endParaRPr lang="es-ES" sz="36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de fotos de trabajo en grup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676" y="3364464"/>
            <a:ext cx="4104788" cy="2999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Rectángulo"/>
          <p:cNvSpPr/>
          <p:nvPr/>
        </p:nvSpPr>
        <p:spPr>
          <a:xfrm>
            <a:off x="1785918" y="1357298"/>
            <a:ext cx="56435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TRABAJO EN </a:t>
            </a:r>
          </a:p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GRUPO</a:t>
            </a:r>
            <a:endParaRPr lang="es-ES" sz="5400" dirty="0">
              <a:solidFill>
                <a:srgbClr val="0070C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49923" y="414908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4000" dirty="0" smtClean="0">
                <a:solidFill>
                  <a:srgbClr val="CC3300"/>
                </a:solidFill>
                <a:latin typeface="Arial Black" pitchFamily="34" charset="0"/>
              </a:rPr>
              <a:t>Lectura de la </a:t>
            </a:r>
          </a:p>
          <a:p>
            <a:pPr algn="ctr"/>
            <a:r>
              <a:rPr lang="es-ES" sz="4000" dirty="0" smtClean="0">
                <a:solidFill>
                  <a:srgbClr val="CC3300"/>
                </a:solidFill>
                <a:latin typeface="Arial Black" pitchFamily="34" charset="0"/>
              </a:rPr>
              <a:t>encíclica </a:t>
            </a:r>
          </a:p>
          <a:p>
            <a:pPr algn="ctr"/>
            <a:r>
              <a:rPr lang="es-ES" sz="4000" dirty="0" smtClean="0">
                <a:solidFill>
                  <a:srgbClr val="CC3300"/>
                </a:solidFill>
                <a:latin typeface="Arial Black" pitchFamily="34" charset="0"/>
              </a:rPr>
              <a:t>Laudato Si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5976" y="4709907"/>
            <a:ext cx="4363988" cy="20314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Rectángulo"/>
          <p:cNvSpPr/>
          <p:nvPr/>
        </p:nvSpPr>
        <p:spPr>
          <a:xfrm>
            <a:off x="842974" y="1844824"/>
            <a:ext cx="76174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“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Nunca hemos maltratado y lastimado nuestra casa común como en los dos últimos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siglos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… </a:t>
            </a:r>
            <a:endParaRPr lang="es-ES" sz="28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El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problema es que no disponemos todavía de la cultura necesaria para enfrentar esta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crisis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, y hace falta construir liderazgos que marquen caminos.”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42974" y="1251858"/>
            <a:ext cx="1879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LS 53: </a:t>
            </a:r>
            <a:endParaRPr lang="es-ES" sz="3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1268760"/>
            <a:ext cx="770485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“Llama la atención la debilidad de la reacción política internacional. El sometimiento de la política ante la tecnología y las finanzas se muestra en el fracaso de las Cumbres mundiales sobre medio ambiente. </a:t>
            </a:r>
            <a:endParaRPr lang="es-ES" sz="28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 algn="r">
              <a:spcBef>
                <a:spcPts val="600"/>
              </a:spcBef>
            </a:pP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Hay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demasiados intereses particulares y muy fácilmente el interés económico lleva a prevalecer sobre el bien común y a manipular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la información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para no ver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afectados sus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proyectos.”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267744" y="237882"/>
            <a:ext cx="1742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LS 54</a:t>
            </a:r>
            <a:r>
              <a:rPr lang="es-ES" dirty="0" smtClean="0">
                <a:solidFill>
                  <a:srgbClr val="CC3300"/>
                </a:solidFill>
              </a:rPr>
              <a:t>: 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3051825"/>
            <a:ext cx="792088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“La esperanza nos invita a reconocer que siempre hay una salida, que siempre podemos reorientar el rumbo… </a:t>
            </a:r>
            <a:endParaRPr lang="es-ES" sz="28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Sin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embargo, parecen advertirse síntomas de un punto de quiebra, a causa de la gran velocidad de los cambios y de la degradación.”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96707" y="2331745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LS 61: </a:t>
            </a:r>
            <a:endParaRPr lang="es-ES" sz="3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4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419310">
            <a:off x="4211960" y="260648"/>
            <a:ext cx="3989796" cy="2314516"/>
          </a:xfrm>
          <a:prstGeom prst="roundRect">
            <a:avLst>
              <a:gd name="adj" fmla="val 7858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1484784"/>
            <a:ext cx="770485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 la luz de estos números de la encíclica, </a:t>
            </a:r>
            <a:endParaRPr lang="es-ES" sz="3600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¿</a:t>
            </a: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por qué creéis que no somos suficientemente conscientes de lo que está pasando? </a:t>
            </a:r>
          </a:p>
          <a:p>
            <a:pPr>
              <a:spcBef>
                <a:spcPts val="1800"/>
              </a:spcBef>
            </a:pPr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En el fondo, </a:t>
            </a:r>
          </a:p>
          <a:p>
            <a:pPr algn="ctr"/>
            <a:r>
              <a:rPr lang="es-ES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¿nos creemos dueños, o administradores de la tierra? </a:t>
            </a:r>
            <a:endParaRPr lang="es-ES" sz="3600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85918" y="500042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1743774"/>
            <a:ext cx="46021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La “aldea global”. Si pudiésemos reducir la población de la Tierra a una pequeña aldea de exactamente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100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pic>
        <p:nvPicPr>
          <p:cNvPr id="4" name="3 Imagen" descr="Resultado de imagen de IMÃGENES DE PEQUEÃAS ALDEA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78421"/>
            <a:ext cx="3024336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611560" y="3918535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CC3300"/>
                </a:solidFill>
                <a:latin typeface="Arial Black" pitchFamily="34" charset="0"/>
              </a:rPr>
              <a:t>habitantes, manteniendo las proporciones existentes en la actualidad, sería algo como esto: habría 57 asiáticos, 21 europeos, 14 americanos y 8 africanos.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500042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7" y="1556792"/>
            <a:ext cx="769029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6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personas poseerían el 59% de la riqueza de toda la aldea y los 6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serían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norteamericanos. </a:t>
            </a:r>
            <a:endParaRPr lang="es-ES" sz="28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De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las 100 personas, 80 vivirían en condiciones infrahumanas, 70 serían incapaces de leer,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50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sufrirían de malnutrición, 1 persona estaría a punto de morir,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1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bebé estaría a punto de nacer. </a:t>
            </a:r>
          </a:p>
        </p:txBody>
      </p:sp>
      <p:pic>
        <p:nvPicPr>
          <p:cNvPr id="4" name="3 Imagen" descr="Resultado de imagen de IMÃGENES DE PEQUEÃAS ALDEA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5157192"/>
            <a:ext cx="3177090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1717876"/>
            <a:ext cx="554461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dirty="0" smtClean="0">
                <a:solidFill>
                  <a:srgbClr val="CC3300"/>
                </a:solidFill>
                <a:latin typeface="Arial Black" pitchFamily="34" charset="0"/>
              </a:rPr>
              <a:t>Y lo peor es que esta situación no parece que vaya a mejorar: </a:t>
            </a:r>
          </a:p>
          <a:p>
            <a:r>
              <a:rPr lang="es-ES" sz="3000" dirty="0" smtClean="0">
                <a:solidFill>
                  <a:srgbClr val="CC3300"/>
                </a:solidFill>
                <a:latin typeface="Arial Black" pitchFamily="34" charset="0"/>
              </a:rPr>
              <a:t>se habla de la existencia de una brecha creciente. </a:t>
            </a:r>
          </a:p>
          <a:p>
            <a:endParaRPr lang="es-ES" sz="3000" dirty="0" smtClean="0">
              <a:solidFill>
                <a:srgbClr val="CC3300"/>
              </a:solidFill>
              <a:latin typeface="Arial Black" pitchFamily="34" charset="0"/>
            </a:endParaRPr>
          </a:p>
          <a:p>
            <a:endParaRPr lang="es-ES" sz="32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143108" y="500042"/>
            <a:ext cx="5355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5" name="4 Imagen" descr="Resultado de imagen de imÃ¡genes de personas rica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414074">
            <a:off x="5843329" y="1446952"/>
            <a:ext cx="3016549" cy="2054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Resultado de imagen de imÃ¡genes de personas rica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080" y="3841718"/>
            <a:ext cx="2880320" cy="2062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Resultado de imagen de imÃ¡genes de bebÃ©s recien nacidos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3608" y="4872864"/>
            <a:ext cx="2944348" cy="163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71670" y="478413"/>
            <a:ext cx="5355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1844824"/>
            <a:ext cx="770485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“Mujer asiática, joven, que trabaja entre 12 y 14 horas diarias, es el perfil tipo de las personas que confeccionan casi toda la ropa que llevamos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”</a:t>
            </a:r>
          </a:p>
          <a:p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endParaRPr lang="es-E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(presidenta de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la Coordinadora Estatal de Comercio Justo en la rueda de prensa en la que se ha presentado un informe sobre el sector del </a:t>
            </a:r>
            <a:r>
              <a:rPr lang="es-E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textil)</a:t>
            </a:r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7356" y="428604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1556792"/>
            <a:ext cx="713373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</a:rPr>
              <a:t>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“Salarios míseros que no cubren las necesidades básicas, jornadas extensas, condiciones laborales inhumanas y peligrosas, trabajo infantil o ausencia de sindicatos legalmente constituidos son algunas de las violaciones de derechos fundamentales que se producen en este 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sector, </a:t>
            </a:r>
            <a:r>
              <a:rPr lang="es-ES" sz="2800" dirty="0">
                <a:solidFill>
                  <a:srgbClr val="CC3300"/>
                </a:solidFill>
                <a:latin typeface="Arial Black" pitchFamily="34" charset="0"/>
              </a:rPr>
              <a:t>que mueve cada día 34.000 millones de euros solo en Europa</a:t>
            </a:r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”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  <p:pic>
        <p:nvPicPr>
          <p:cNvPr id="5" name="6 Imagen" descr="Imagen relacionad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403634">
            <a:off x="7555986" y="1297833"/>
            <a:ext cx="1160821" cy="15260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85918" y="571480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92412" y="1844824"/>
            <a:ext cx="75960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“Luchar contra el cambio climático”. Con ese objetivo ayuntamientos y regiones se reunieron en la Cumbre Mundial del Clima y los Territorios en Lyon, Francia.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pic>
        <p:nvPicPr>
          <p:cNvPr id="5" name="4 Imagen" descr="e:\Users\Mercedes\Desktop\imag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872" y="3933056"/>
            <a:ext cx="465259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00232" y="500042"/>
            <a:ext cx="53552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25804" y="4221088"/>
            <a:ext cx="7286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Un encuentro previo al que tendrá lugar en París a nivel de países a finales del año 2015, de donde saldrá un nuevo acuerdo climático universal.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pic>
        <p:nvPicPr>
          <p:cNvPr id="4" name="3 Imagen" descr="Resultado de imagen de acuerdo climÃ¡tico de parÃ­s imÃ¡gen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68760"/>
            <a:ext cx="521497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700808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C3300"/>
                </a:solidFill>
                <a:latin typeface="Arial Black" pitchFamily="34" charset="0"/>
              </a:rPr>
              <a:t>Las ciudades son los mayores emisores de dióxido de carbono (CO2), por lo que las soluciones deben proceder de las grandes ciudades y regiones. </a:t>
            </a:r>
            <a:endParaRPr lang="es-ES" sz="2800" dirty="0">
              <a:solidFill>
                <a:srgbClr val="CC3300"/>
              </a:solidFill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00232" y="714356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solidFill>
                  <a:srgbClr val="0070C0"/>
                </a:solidFill>
                <a:latin typeface="Arial Black" pitchFamily="34" charset="0"/>
              </a:rPr>
              <a:t>Mirada a la realidad </a:t>
            </a:r>
            <a:endParaRPr lang="es-E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3 Imagen" descr="Imagen relacionad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89040"/>
            <a:ext cx="4581722" cy="2736304"/>
          </a:xfrm>
          <a:prstGeom prst="roundRect">
            <a:avLst>
              <a:gd name="adj" fmla="val 711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1148568" cy="792088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335</TotalTime>
  <Words>690</Words>
  <Application>Microsoft Office PowerPoint</Application>
  <PresentationFormat>Presentación en pantalla (4:3)</PresentationFormat>
  <Paragraphs>54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Algerian</vt:lpstr>
      <vt:lpstr>Arial</vt:lpstr>
      <vt:lpstr>Arial Black</vt:lpstr>
      <vt:lpstr>Calibri</vt:lpstr>
      <vt:lpstr>Gill Sans MT</vt:lpstr>
      <vt:lpstr>Parcel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Private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Mercedes Cuerva</dc:creator>
  <cp:lastModifiedBy>Rosy Martín</cp:lastModifiedBy>
  <cp:revision>28</cp:revision>
  <dcterms:created xsi:type="dcterms:W3CDTF">2019-10-05T16:20:06Z</dcterms:created>
  <dcterms:modified xsi:type="dcterms:W3CDTF">2020-01-21T11:56:46Z</dcterms:modified>
</cp:coreProperties>
</file>