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3"/>
  </p:notesMasterIdLst>
  <p:sldIdLst>
    <p:sldId id="256" r:id="rId2"/>
    <p:sldId id="258" r:id="rId3"/>
    <p:sldId id="276" r:id="rId4"/>
    <p:sldId id="261" r:id="rId5"/>
    <p:sldId id="262" r:id="rId6"/>
    <p:sldId id="277" r:id="rId7"/>
    <p:sldId id="263" r:id="rId8"/>
    <p:sldId id="264" r:id="rId9"/>
    <p:sldId id="278" r:id="rId10"/>
    <p:sldId id="265" r:id="rId11"/>
    <p:sldId id="266" r:id="rId12"/>
    <p:sldId id="280" r:id="rId13"/>
    <p:sldId id="279" r:id="rId14"/>
    <p:sldId id="267" r:id="rId15"/>
    <p:sldId id="281" r:id="rId16"/>
    <p:sldId id="269" r:id="rId17"/>
    <p:sldId id="271" r:id="rId18"/>
    <p:sldId id="272" r:id="rId19"/>
    <p:sldId id="274" r:id="rId20"/>
    <p:sldId id="268"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cedes Cuerva" initials="MC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0D34D-6985-465D-8640-4DAD71DB530A}" type="datetimeFigureOut">
              <a:rPr lang="es-ES" smtClean="0"/>
              <a:pPr/>
              <a:t>11/10/2019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C5BA1-82D4-483E-8421-D465BE3CB1B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6BC5BA1-82D4-483E-8421-D465BE3CB1B8}" type="slidenum">
              <a:rPr lang="es-ES" smtClean="0"/>
              <a:pPr/>
              <a:t>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CE07DC-2B52-4F85-888C-F7391567D80B}" type="datetimeFigureOut">
              <a:rPr lang="es-ES" smtClean="0"/>
              <a:pPr/>
              <a:t>11/10/2019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FF01EEF-F985-41B1-BA91-E6B1BD6CDFA8}" type="slidenum">
              <a:rPr lang="es-ES" smtClean="0"/>
              <a:pPr/>
              <a:t>‹Nº›</a:t>
            </a:fld>
            <a:endParaRPr lang="es-ES"/>
          </a:p>
        </p:txBody>
      </p:sp>
    </p:spTree>
  </p:cSld>
  <p:clrMapOvr>
    <a:masterClrMapping/>
  </p:clrMapOvr>
  <p:transition spd="slow">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E07DC-2B52-4F85-888C-F7391567D80B}" type="datetimeFigureOut">
              <a:rPr lang="es-ES" smtClean="0"/>
              <a:pPr/>
              <a:t>11/10/2019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01EEF-F985-41B1-BA91-E6B1BD6CDF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spd="slow">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2976" y="2486506"/>
            <a:ext cx="6858048" cy="1446550"/>
          </a:xfrm>
          <a:prstGeom prst="rect">
            <a:avLst/>
          </a:prstGeom>
        </p:spPr>
        <p:txBody>
          <a:bodyPr wrap="square">
            <a:spAutoFit/>
          </a:bodyPr>
          <a:lstStyle/>
          <a:p>
            <a:pPr algn="ctr"/>
            <a:r>
              <a:rPr lang="es-ES" sz="8800" b="1" dirty="0" smtClean="0">
                <a:solidFill>
                  <a:srgbClr val="0070C0"/>
                </a:solidFill>
                <a:latin typeface="Algerian" pitchFamily="82" charset="0"/>
              </a:rPr>
              <a:t>LAUDATO SI</a:t>
            </a:r>
            <a:endParaRPr lang="es-ES" sz="8800" b="1" dirty="0">
              <a:solidFill>
                <a:srgbClr val="0070C0"/>
              </a:solidFill>
            </a:endParaRPr>
          </a:p>
        </p:txBody>
      </p:sp>
      <p:sp>
        <p:nvSpPr>
          <p:cNvPr id="5" name="4 Rectángulo"/>
          <p:cNvSpPr/>
          <p:nvPr/>
        </p:nvSpPr>
        <p:spPr>
          <a:xfrm>
            <a:off x="3929058" y="4929198"/>
            <a:ext cx="4572000" cy="923330"/>
          </a:xfrm>
          <a:prstGeom prst="rect">
            <a:avLst/>
          </a:prstGeom>
        </p:spPr>
        <p:txBody>
          <a:bodyPr>
            <a:spAutoFit/>
          </a:bodyPr>
          <a:lstStyle/>
          <a:p>
            <a:r>
              <a:rPr lang="es-ES" dirty="0" smtClean="0">
                <a:solidFill>
                  <a:schemeClr val="accent6">
                    <a:lumMod val="50000"/>
                  </a:schemeClr>
                </a:solidFill>
                <a:latin typeface="Arial Black" pitchFamily="34" charset="0"/>
              </a:rPr>
              <a:t>	LO QUE ESTÁ PASANDO EN 	         NUESTRA CASA </a:t>
            </a:r>
          </a:p>
          <a:p>
            <a:r>
              <a:rPr lang="es-ES" dirty="0" smtClean="0">
                <a:solidFill>
                  <a:schemeClr val="accent6">
                    <a:lumMod val="50000"/>
                  </a:schemeClr>
                </a:solidFill>
                <a:latin typeface="Arial Black" pitchFamily="34" charset="0"/>
              </a:rPr>
              <a:t>		2ª FICHA</a:t>
            </a:r>
            <a:endParaRPr lang="es-ES" dirty="0">
              <a:solidFill>
                <a:schemeClr val="accent6">
                  <a:lumMod val="50000"/>
                </a:schemeClr>
              </a:solidFill>
              <a:latin typeface="Arial Black" pitchFamily="34" charset="0"/>
            </a:endParaRPr>
          </a:p>
        </p:txBody>
      </p:sp>
      <p:pic>
        <p:nvPicPr>
          <p:cNvPr id="2" name="Imagen 1"/>
          <p:cNvPicPr>
            <a:picLocks noChangeAspect="1"/>
          </p:cNvPicPr>
          <p:nvPr/>
        </p:nvPicPr>
        <p:blipFill>
          <a:blip r:embed="rId2"/>
          <a:stretch>
            <a:fillRect/>
          </a:stretch>
        </p:blipFill>
        <p:spPr>
          <a:xfrm>
            <a:off x="3635896" y="692695"/>
            <a:ext cx="1872208" cy="1304615"/>
          </a:xfrm>
          <a:prstGeom prst="rect">
            <a:avLst/>
          </a:prstGeom>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 relacionada"/>
          <p:cNvPicPr/>
          <p:nvPr/>
        </p:nvPicPr>
        <p:blipFill>
          <a:blip r:embed="rId2"/>
          <a:srcRect/>
          <a:stretch>
            <a:fillRect/>
          </a:stretch>
        </p:blipFill>
        <p:spPr bwMode="auto">
          <a:xfrm>
            <a:off x="1357290" y="4860036"/>
            <a:ext cx="6215106" cy="1997964"/>
          </a:xfrm>
          <a:prstGeom prst="rect">
            <a:avLst/>
          </a:prstGeom>
          <a:noFill/>
          <a:ln w="9525">
            <a:noFill/>
            <a:miter lim="800000"/>
            <a:headEnd/>
            <a:tailEnd/>
          </a:ln>
        </p:spPr>
      </p:pic>
      <p:sp>
        <p:nvSpPr>
          <p:cNvPr id="2" name="1 Rectángulo"/>
          <p:cNvSpPr/>
          <p:nvPr/>
        </p:nvSpPr>
        <p:spPr>
          <a:xfrm>
            <a:off x="857224" y="1857364"/>
            <a:ext cx="7358114" cy="3323987"/>
          </a:xfrm>
          <a:prstGeom prst="rect">
            <a:avLst/>
          </a:prstGeom>
        </p:spPr>
        <p:txBody>
          <a:bodyPr wrap="square">
            <a:spAutoFit/>
          </a:bodyPr>
          <a:lstStyle/>
          <a:p>
            <a:pPr algn="just"/>
            <a:r>
              <a:rPr lang="es-ES" sz="3000" dirty="0" smtClean="0">
                <a:solidFill>
                  <a:schemeClr val="accent6">
                    <a:lumMod val="50000"/>
                  </a:schemeClr>
                </a:solidFill>
                <a:latin typeface="Arial Black" pitchFamily="34" charset="0"/>
              </a:rPr>
              <a:t>La forma más visible de la pérdida de la biodiversidad es la extinción de animales tales como los pandas, los tigres, los elefantes y las ballenas, debida a la destrucción de su hábitat y a la cacería o captura excesiva. </a:t>
            </a:r>
            <a:endParaRPr lang="es-ES" sz="3000" dirty="0">
              <a:solidFill>
                <a:schemeClr val="accent6">
                  <a:lumMod val="50000"/>
                </a:schemeClr>
              </a:solidFill>
              <a:latin typeface="Arial Black" pitchFamily="34" charset="0"/>
            </a:endParaRPr>
          </a:p>
        </p:txBody>
      </p:sp>
      <p:sp>
        <p:nvSpPr>
          <p:cNvPr id="3" name="2 Rectángulo"/>
          <p:cNvSpPr/>
          <p:nvPr/>
        </p:nvSpPr>
        <p:spPr>
          <a:xfrm>
            <a:off x="1857356" y="714356"/>
            <a:ext cx="5500726"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5" name="Imagen 4"/>
          <p:cNvPicPr>
            <a:picLocks noChangeAspect="1"/>
          </p:cNvPicPr>
          <p:nvPr/>
        </p:nvPicPr>
        <p:blipFill>
          <a:blip r:embed="rId3"/>
          <a:stretch>
            <a:fillRect/>
          </a:stretch>
        </p:blipFill>
        <p:spPr>
          <a:xfrm>
            <a:off x="128323" y="15154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571480"/>
            <a:ext cx="5214974"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sp>
        <p:nvSpPr>
          <p:cNvPr id="3" name="2 Rectángulo"/>
          <p:cNvSpPr/>
          <p:nvPr/>
        </p:nvSpPr>
        <p:spPr>
          <a:xfrm>
            <a:off x="571472" y="1428736"/>
            <a:ext cx="7715304" cy="4247317"/>
          </a:xfrm>
          <a:prstGeom prst="rect">
            <a:avLst/>
          </a:prstGeom>
        </p:spPr>
        <p:txBody>
          <a:bodyPr wrap="square">
            <a:spAutoFit/>
          </a:bodyPr>
          <a:lstStyle/>
          <a:p>
            <a:r>
              <a:rPr lang="es-ES" sz="3000" dirty="0" smtClean="0">
                <a:solidFill>
                  <a:schemeClr val="accent6">
                    <a:lumMod val="50000"/>
                  </a:schemeClr>
                </a:solidFill>
                <a:latin typeface="Arial Black" pitchFamily="34" charset="0"/>
              </a:rPr>
              <a:t>Si bien la pérdida de especies llama nuestra atención,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la </a:t>
            </a:r>
            <a:r>
              <a:rPr lang="es-ES" sz="3000" dirty="0" smtClean="0">
                <a:solidFill>
                  <a:schemeClr val="accent6">
                    <a:lumMod val="50000"/>
                  </a:schemeClr>
                </a:solidFill>
                <a:latin typeface="Arial Black" pitchFamily="34" charset="0"/>
              </a:rPr>
              <a:t>amenaza más grave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a </a:t>
            </a:r>
            <a:r>
              <a:rPr lang="es-ES" sz="3000" dirty="0" smtClean="0">
                <a:solidFill>
                  <a:schemeClr val="accent6">
                    <a:lumMod val="50000"/>
                  </a:schemeClr>
                </a:solidFill>
                <a:latin typeface="Arial Black" pitchFamily="34" charset="0"/>
              </a:rPr>
              <a:t>la diversidad biológica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es </a:t>
            </a:r>
            <a:r>
              <a:rPr lang="es-ES" sz="3000" dirty="0" smtClean="0">
                <a:solidFill>
                  <a:schemeClr val="accent6">
                    <a:lumMod val="50000"/>
                  </a:schemeClr>
                </a:solidFill>
                <a:latin typeface="Arial Black" pitchFamily="34" charset="0"/>
              </a:rPr>
              <a:t>la fragmentación,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degradación </a:t>
            </a:r>
            <a:r>
              <a:rPr lang="es-ES" sz="3000" dirty="0" smtClean="0">
                <a:solidFill>
                  <a:schemeClr val="accent6">
                    <a:lumMod val="50000"/>
                  </a:schemeClr>
                </a:solidFill>
                <a:latin typeface="Arial Black" pitchFamily="34" charset="0"/>
              </a:rPr>
              <a:t>y la pérdida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directa de </a:t>
            </a:r>
            <a:r>
              <a:rPr lang="es-ES" sz="3000" dirty="0" smtClean="0">
                <a:solidFill>
                  <a:schemeClr val="accent6">
                    <a:lumMod val="50000"/>
                  </a:schemeClr>
                </a:solidFill>
                <a:latin typeface="Arial Black" pitchFamily="34" charset="0"/>
              </a:rPr>
              <a:t>los bosques, humedales, arrecifes de coral y </a:t>
            </a:r>
            <a:endParaRPr lang="es-ES" sz="3000" dirty="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otros </a:t>
            </a:r>
            <a:r>
              <a:rPr lang="es-ES" sz="3000" dirty="0" smtClean="0">
                <a:solidFill>
                  <a:schemeClr val="accent6">
                    <a:lumMod val="50000"/>
                  </a:schemeClr>
                </a:solidFill>
                <a:latin typeface="Arial Black" pitchFamily="34" charset="0"/>
              </a:rPr>
              <a:t>ecosistemas. </a:t>
            </a:r>
            <a:endParaRPr lang="es-ES" sz="3000" dirty="0">
              <a:solidFill>
                <a:schemeClr val="accent6">
                  <a:lumMod val="50000"/>
                </a:schemeClr>
              </a:solidFill>
            </a:endParaRPr>
          </a:p>
        </p:txBody>
      </p:sp>
      <p:pic>
        <p:nvPicPr>
          <p:cNvPr id="6" name="5 Imagen" descr="Resultado de imagen de imÃ¡genes pÃ©rdida de bosques"/>
          <p:cNvPicPr/>
          <p:nvPr/>
        </p:nvPicPr>
        <p:blipFill>
          <a:blip r:embed="rId2"/>
          <a:srcRect/>
          <a:stretch>
            <a:fillRect/>
          </a:stretch>
        </p:blipFill>
        <p:spPr bwMode="auto">
          <a:xfrm>
            <a:off x="5992627" y="1980768"/>
            <a:ext cx="2487338" cy="1744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descr="Resultado de imagen de imÃ¡genes pÃ©rdida de bosques"/>
          <p:cNvPicPr/>
          <p:nvPr/>
        </p:nvPicPr>
        <p:blipFill>
          <a:blip r:embed="rId3"/>
          <a:srcRect/>
          <a:stretch>
            <a:fillRect/>
          </a:stretch>
        </p:blipFill>
        <p:spPr bwMode="auto">
          <a:xfrm>
            <a:off x="5076056" y="5013176"/>
            <a:ext cx="3403909" cy="1445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n 1"/>
          <p:cNvPicPr>
            <a:picLocks noChangeAspect="1"/>
          </p:cNvPicPr>
          <p:nvPr/>
        </p:nvPicPr>
        <p:blipFill>
          <a:blip r:embed="rId4"/>
          <a:stretch>
            <a:fillRect/>
          </a:stretch>
        </p:blipFill>
        <p:spPr>
          <a:xfrm>
            <a:off x="107504" y="102047"/>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2143116"/>
            <a:ext cx="6643734" cy="1477328"/>
          </a:xfrm>
          <a:prstGeom prst="rect">
            <a:avLst/>
          </a:prstGeom>
        </p:spPr>
        <p:txBody>
          <a:bodyPr wrap="square">
            <a:spAutoFit/>
          </a:bodyPr>
          <a:lstStyle/>
          <a:p>
            <a:pPr algn="ctr"/>
            <a:r>
              <a:rPr lang="es-ES" sz="3000" dirty="0" smtClean="0">
                <a:solidFill>
                  <a:schemeClr val="accent6">
                    <a:lumMod val="50000"/>
                  </a:schemeClr>
                </a:solidFill>
                <a:latin typeface="Arial Black" pitchFamily="34" charset="0"/>
              </a:rPr>
              <a:t>Cada año desaparecen miles de millones de toneladas de tierra fértil. </a:t>
            </a:r>
          </a:p>
        </p:txBody>
      </p:sp>
      <p:sp>
        <p:nvSpPr>
          <p:cNvPr id="3" name="2 Rectángulo"/>
          <p:cNvSpPr/>
          <p:nvPr/>
        </p:nvSpPr>
        <p:spPr>
          <a:xfrm>
            <a:off x="1857356" y="714356"/>
            <a:ext cx="6355381"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4" name="3 Imagen" descr="Resultado de imagen de imÃ¡genes pÃ©rdida de bosques"/>
          <p:cNvPicPr/>
          <p:nvPr/>
        </p:nvPicPr>
        <p:blipFill>
          <a:blip r:embed="rId2"/>
          <a:srcRect/>
          <a:stretch>
            <a:fillRect/>
          </a:stretch>
        </p:blipFill>
        <p:spPr bwMode="auto">
          <a:xfrm>
            <a:off x="1691680" y="3861048"/>
            <a:ext cx="576064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107504" y="113871"/>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1714488"/>
            <a:ext cx="7715304" cy="4247317"/>
          </a:xfrm>
          <a:prstGeom prst="rect">
            <a:avLst/>
          </a:prstGeom>
        </p:spPr>
        <p:txBody>
          <a:bodyPr wrap="square">
            <a:spAutoFit/>
          </a:bodyPr>
          <a:lstStyle/>
          <a:p>
            <a:pPr algn="just"/>
            <a:r>
              <a:rPr lang="es-ES" sz="3000" dirty="0" smtClean="0">
                <a:solidFill>
                  <a:schemeClr val="accent6">
                    <a:lumMod val="50000"/>
                  </a:schemeClr>
                </a:solidFill>
                <a:latin typeface="Arial Black" pitchFamily="34" charset="0"/>
              </a:rPr>
              <a:t>El proceso de degradación de los suelos, su mal uso y utilización, los insostenibles modelos de consumo y la sobreexplotación de los recursos naturales, junto a las guerras y los desastres, son elementos que agravan la hambruna de más de mil millones de personas. </a:t>
            </a:r>
            <a:endParaRPr lang="es-ES" sz="3000" dirty="0">
              <a:solidFill>
                <a:schemeClr val="accent6">
                  <a:lumMod val="50000"/>
                </a:schemeClr>
              </a:solidFill>
              <a:latin typeface="Arial Black" pitchFamily="34" charset="0"/>
            </a:endParaRPr>
          </a:p>
        </p:txBody>
      </p:sp>
      <p:sp>
        <p:nvSpPr>
          <p:cNvPr id="3" name="2 Rectángulo"/>
          <p:cNvSpPr/>
          <p:nvPr/>
        </p:nvSpPr>
        <p:spPr>
          <a:xfrm>
            <a:off x="1928794" y="642918"/>
            <a:ext cx="5212373"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4" name="Imagen 3"/>
          <p:cNvPicPr>
            <a:picLocks noChangeAspect="1"/>
          </p:cNvPicPr>
          <p:nvPr/>
        </p:nvPicPr>
        <p:blipFill>
          <a:blip r:embed="rId2"/>
          <a:stretch>
            <a:fillRect/>
          </a:stretch>
        </p:blipFill>
        <p:spPr>
          <a:xfrm>
            <a:off x="128323" y="116632"/>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sultado de imagen de imÃ¡genes de la destrucciÃ³n del planeta"/>
          <p:cNvPicPr/>
          <p:nvPr/>
        </p:nvPicPr>
        <p:blipFill>
          <a:blip r:embed="rId2"/>
          <a:srcRect/>
          <a:stretch>
            <a:fillRect/>
          </a:stretch>
        </p:blipFill>
        <p:spPr bwMode="auto">
          <a:xfrm rot="242972">
            <a:off x="5164475" y="3520317"/>
            <a:ext cx="3319354" cy="2621447"/>
          </a:xfrm>
          <a:prstGeom prst="ellipse">
            <a:avLst/>
          </a:prstGeom>
          <a:ln>
            <a:noFill/>
          </a:ln>
          <a:effectLst>
            <a:softEdge rad="112500"/>
          </a:effectLst>
        </p:spPr>
      </p:pic>
      <p:pic>
        <p:nvPicPr>
          <p:cNvPr id="6" name="5 Imagen" descr="Resultado de imagen de imÃ¡genes de la destrucciÃ³n del planeta"/>
          <p:cNvPicPr/>
          <p:nvPr/>
        </p:nvPicPr>
        <p:blipFill>
          <a:blip r:embed="rId3"/>
          <a:srcRect/>
          <a:stretch>
            <a:fillRect/>
          </a:stretch>
        </p:blipFill>
        <p:spPr bwMode="auto">
          <a:xfrm>
            <a:off x="611751" y="3717032"/>
            <a:ext cx="2634086" cy="2375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Rectángulo"/>
          <p:cNvSpPr/>
          <p:nvPr/>
        </p:nvSpPr>
        <p:spPr>
          <a:xfrm>
            <a:off x="571472" y="2000240"/>
            <a:ext cx="8215370" cy="1969770"/>
          </a:xfrm>
          <a:prstGeom prst="rect">
            <a:avLst/>
          </a:prstGeom>
        </p:spPr>
        <p:txBody>
          <a:bodyPr wrap="square">
            <a:spAutoFit/>
          </a:bodyPr>
          <a:lstStyle/>
          <a:p>
            <a:pPr algn="ctr"/>
            <a:r>
              <a:rPr lang="es-ES" sz="3000" dirty="0" smtClean="0">
                <a:solidFill>
                  <a:schemeClr val="accent6">
                    <a:lumMod val="50000"/>
                  </a:schemeClr>
                </a:solidFill>
                <a:latin typeface="Arial Black" pitchFamily="34" charset="0"/>
              </a:rPr>
              <a:t>Todos estos datos nos llevan a ver que algo grave está pasando en nuestro planeta. </a:t>
            </a:r>
          </a:p>
          <a:p>
            <a:pPr algn="ctr"/>
            <a:endParaRPr lang="es-ES" sz="3200" dirty="0" smtClean="0">
              <a:solidFill>
                <a:schemeClr val="accent6">
                  <a:lumMod val="50000"/>
                </a:schemeClr>
              </a:solidFill>
              <a:latin typeface="Arial Black" pitchFamily="34" charset="0"/>
            </a:endParaRPr>
          </a:p>
        </p:txBody>
      </p:sp>
      <p:sp>
        <p:nvSpPr>
          <p:cNvPr id="4" name="3 Rectángulo"/>
          <p:cNvSpPr/>
          <p:nvPr/>
        </p:nvSpPr>
        <p:spPr>
          <a:xfrm>
            <a:off x="1928794" y="642918"/>
            <a:ext cx="5426687"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2" name="Imagen 1"/>
          <p:cNvPicPr>
            <a:picLocks noChangeAspect="1"/>
          </p:cNvPicPr>
          <p:nvPr/>
        </p:nvPicPr>
        <p:blipFill>
          <a:blip r:embed="rId4"/>
          <a:stretch>
            <a:fillRect/>
          </a:stretch>
        </p:blipFill>
        <p:spPr>
          <a:xfrm>
            <a:off x="128323" y="116632"/>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340768"/>
            <a:ext cx="8136904" cy="5016758"/>
          </a:xfrm>
          <a:prstGeom prst="rect">
            <a:avLst/>
          </a:prstGeom>
        </p:spPr>
        <p:txBody>
          <a:bodyPr wrap="square">
            <a:spAutoFit/>
          </a:bodyPr>
          <a:lstStyle/>
          <a:p>
            <a:pPr algn="ctr"/>
            <a:r>
              <a:rPr lang="es-ES" sz="4000" dirty="0" smtClean="0">
                <a:solidFill>
                  <a:srgbClr val="002060"/>
                </a:solidFill>
                <a:latin typeface="Arial Black" pitchFamily="34" charset="0"/>
              </a:rPr>
              <a:t>¿Conocemos alguna realidad más? </a:t>
            </a:r>
          </a:p>
          <a:p>
            <a:pPr algn="ctr"/>
            <a:endParaRPr lang="es-ES" sz="4000" dirty="0" smtClean="0">
              <a:solidFill>
                <a:srgbClr val="002060"/>
              </a:solidFill>
              <a:latin typeface="Arial Black" pitchFamily="34" charset="0"/>
            </a:endParaRPr>
          </a:p>
          <a:p>
            <a:pPr algn="ctr"/>
            <a:r>
              <a:rPr lang="es-ES" sz="4000" dirty="0" smtClean="0">
                <a:solidFill>
                  <a:srgbClr val="002060"/>
                </a:solidFill>
                <a:latin typeface="Arial Black" pitchFamily="34" charset="0"/>
              </a:rPr>
              <a:t>¿Tenemos alguna experiencia para compartir, propia o ajena, de lo mal que estamos cuidando nuestra casa? </a:t>
            </a:r>
            <a:endParaRPr lang="es-ES" sz="4000" dirty="0">
              <a:solidFill>
                <a:srgbClr val="002060"/>
              </a:solidFill>
              <a:latin typeface="Arial Black" pitchFamily="34" charset="0"/>
            </a:endParaRPr>
          </a:p>
        </p:txBody>
      </p:sp>
      <p:pic>
        <p:nvPicPr>
          <p:cNvPr id="3" name="Imagen 2"/>
          <p:cNvPicPr>
            <a:picLocks noChangeAspect="1"/>
          </p:cNvPicPr>
          <p:nvPr/>
        </p:nvPicPr>
        <p:blipFill>
          <a:blip r:embed="rId2"/>
          <a:stretch>
            <a:fillRect/>
          </a:stretch>
        </p:blipFill>
        <p:spPr>
          <a:xfrm>
            <a:off x="179512" y="188640"/>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43042" y="1571612"/>
            <a:ext cx="5943615" cy="1754326"/>
          </a:xfrm>
          <a:prstGeom prst="rect">
            <a:avLst/>
          </a:prstGeom>
        </p:spPr>
        <p:txBody>
          <a:bodyPr wrap="square">
            <a:spAutoFit/>
          </a:bodyPr>
          <a:lstStyle/>
          <a:p>
            <a:pPr algn="ctr"/>
            <a:r>
              <a:rPr lang="es-ES" b="1" spc="300" dirty="0"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latin typeface="Arial Black" pitchFamily="34" charset="0"/>
              </a:rPr>
              <a:t> </a:t>
            </a:r>
            <a:r>
              <a:rPr lang="es-ES" sz="5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Arial Black" pitchFamily="34" charset="0"/>
              </a:rPr>
              <a:t>TRABAJO EN </a:t>
            </a:r>
          </a:p>
          <a:p>
            <a:pPr algn="ctr"/>
            <a:r>
              <a:rPr lang="es-ES" sz="5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Arial Black" pitchFamily="34" charset="0"/>
              </a:rPr>
              <a:t>GRUPO</a:t>
            </a:r>
            <a:endParaRPr lang="es-ES" sz="5400" dirty="0">
              <a:solidFill>
                <a:srgbClr val="0070C0"/>
              </a:solidFill>
            </a:endParaRPr>
          </a:p>
        </p:txBody>
      </p:sp>
      <p:sp>
        <p:nvSpPr>
          <p:cNvPr id="6" name="5 Rectángulo"/>
          <p:cNvSpPr/>
          <p:nvPr/>
        </p:nvSpPr>
        <p:spPr>
          <a:xfrm>
            <a:off x="1142976" y="3714752"/>
            <a:ext cx="4572000" cy="1938992"/>
          </a:xfrm>
          <a:prstGeom prst="rect">
            <a:avLst/>
          </a:prstGeom>
        </p:spPr>
        <p:txBody>
          <a:bodyPr>
            <a:spAutoFit/>
          </a:bodyPr>
          <a:lstStyle/>
          <a:p>
            <a:pPr algn="ctr"/>
            <a:r>
              <a:rPr lang="es-ES" sz="4000" dirty="0" smtClean="0">
                <a:solidFill>
                  <a:schemeClr val="accent6">
                    <a:lumMod val="50000"/>
                  </a:schemeClr>
                </a:solidFill>
                <a:latin typeface="Arial Black" pitchFamily="34" charset="0"/>
              </a:rPr>
              <a:t>Lectura de la </a:t>
            </a:r>
          </a:p>
          <a:p>
            <a:pPr algn="ctr"/>
            <a:r>
              <a:rPr lang="es-ES" sz="4000" dirty="0" smtClean="0">
                <a:solidFill>
                  <a:schemeClr val="accent6">
                    <a:lumMod val="50000"/>
                  </a:schemeClr>
                </a:solidFill>
                <a:latin typeface="Arial Black" pitchFamily="34" charset="0"/>
              </a:rPr>
              <a:t>encíclica </a:t>
            </a:r>
          </a:p>
          <a:p>
            <a:pPr algn="ctr"/>
            <a:r>
              <a:rPr lang="es-ES" sz="4000" dirty="0" smtClean="0">
                <a:solidFill>
                  <a:schemeClr val="accent6">
                    <a:lumMod val="50000"/>
                  </a:schemeClr>
                </a:solidFill>
                <a:latin typeface="Arial Black" pitchFamily="34" charset="0"/>
              </a:rPr>
              <a:t>Laudato Si </a:t>
            </a:r>
          </a:p>
        </p:txBody>
      </p:sp>
      <p:pic>
        <p:nvPicPr>
          <p:cNvPr id="10242" name="Picture 2" descr="Imagen relacionada"/>
          <p:cNvPicPr>
            <a:picLocks noChangeAspect="1" noChangeArrowheads="1"/>
          </p:cNvPicPr>
          <p:nvPr/>
        </p:nvPicPr>
        <p:blipFill>
          <a:blip r:embed="rId2"/>
          <a:srcRect/>
          <a:stretch>
            <a:fillRect/>
          </a:stretch>
        </p:blipFill>
        <p:spPr bwMode="auto">
          <a:xfrm>
            <a:off x="5286380" y="3929066"/>
            <a:ext cx="3071834" cy="1799269"/>
          </a:xfrm>
          <a:prstGeom prst="rect">
            <a:avLst/>
          </a:prstGeom>
          <a:ln>
            <a:noFill/>
          </a:ln>
          <a:effectLst>
            <a:softEdge rad="112500"/>
          </a:effectLst>
        </p:spPr>
      </p:pic>
      <p:pic>
        <p:nvPicPr>
          <p:cNvPr id="2" name="Imagen 1"/>
          <p:cNvPicPr>
            <a:picLocks noChangeAspect="1"/>
          </p:cNvPicPr>
          <p:nvPr/>
        </p:nvPicPr>
        <p:blipFill>
          <a:blip r:embed="rId3"/>
          <a:stretch>
            <a:fillRect/>
          </a:stretch>
        </p:blipFill>
        <p:spPr>
          <a:xfrm>
            <a:off x="179512" y="18587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24" y="2523668"/>
            <a:ext cx="7387184" cy="3785652"/>
          </a:xfrm>
          <a:prstGeom prst="rect">
            <a:avLst/>
          </a:prstGeom>
        </p:spPr>
        <p:txBody>
          <a:bodyPr wrap="square">
            <a:spAutoFit/>
          </a:bodyPr>
          <a:lstStyle/>
          <a:p>
            <a:r>
              <a:rPr lang="es-ES" sz="3000" dirty="0" smtClean="0">
                <a:solidFill>
                  <a:schemeClr val="accent6">
                    <a:lumMod val="50000"/>
                  </a:schemeClr>
                </a:solidFill>
                <a:latin typeface="Arial Black" pitchFamily="34" charset="0"/>
              </a:rPr>
              <a:t>“</a:t>
            </a:r>
            <a:r>
              <a:rPr lang="es-ES" sz="3000" dirty="0" smtClean="0">
                <a:solidFill>
                  <a:schemeClr val="accent6">
                    <a:lumMod val="50000"/>
                  </a:schemeClr>
                </a:solidFill>
                <a:latin typeface="Arial Black" pitchFamily="34" charset="0"/>
              </a:rPr>
              <a:t>Estos problemas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están </a:t>
            </a:r>
            <a:r>
              <a:rPr lang="es-ES" sz="3000" dirty="0" smtClean="0">
                <a:solidFill>
                  <a:schemeClr val="accent6">
                    <a:lumMod val="50000"/>
                  </a:schemeClr>
                </a:solidFill>
                <a:latin typeface="Arial Black" pitchFamily="34" charset="0"/>
              </a:rPr>
              <a:t>íntimamente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ligados </a:t>
            </a:r>
            <a:r>
              <a:rPr lang="es-ES" sz="3000" dirty="0" smtClean="0">
                <a:solidFill>
                  <a:schemeClr val="accent6">
                    <a:lumMod val="50000"/>
                  </a:schemeClr>
                </a:solidFill>
                <a:latin typeface="Arial Black" pitchFamily="34" charset="0"/>
              </a:rPr>
              <a:t>a la cultura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del </a:t>
            </a:r>
            <a:r>
              <a:rPr lang="es-ES" sz="3000" dirty="0" smtClean="0">
                <a:solidFill>
                  <a:schemeClr val="accent6">
                    <a:lumMod val="50000"/>
                  </a:schemeClr>
                </a:solidFill>
                <a:latin typeface="Arial Black" pitchFamily="34" charset="0"/>
              </a:rPr>
              <a:t>descarte, que afecta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tanto a </a:t>
            </a:r>
            <a:r>
              <a:rPr lang="es-ES" sz="3000" dirty="0" smtClean="0">
                <a:solidFill>
                  <a:schemeClr val="accent6">
                    <a:lumMod val="50000"/>
                  </a:schemeClr>
                </a:solidFill>
                <a:latin typeface="Arial Black" pitchFamily="34" charset="0"/>
              </a:rPr>
              <a:t>los seres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humanos </a:t>
            </a:r>
            <a:r>
              <a:rPr lang="es-ES" sz="3000" dirty="0" smtClean="0">
                <a:solidFill>
                  <a:schemeClr val="accent6">
                    <a:lumMod val="50000"/>
                  </a:schemeClr>
                </a:solidFill>
                <a:latin typeface="Arial Black" pitchFamily="34" charset="0"/>
              </a:rPr>
              <a:t>excluidos como a las cosas que rápidamente se convierten en basura.” </a:t>
            </a:r>
          </a:p>
        </p:txBody>
      </p:sp>
      <p:sp>
        <p:nvSpPr>
          <p:cNvPr id="5" name="4 Rectángulo"/>
          <p:cNvSpPr/>
          <p:nvPr/>
        </p:nvSpPr>
        <p:spPr>
          <a:xfrm>
            <a:off x="785786" y="1780057"/>
            <a:ext cx="1439818" cy="584775"/>
          </a:xfrm>
          <a:prstGeom prst="rect">
            <a:avLst/>
          </a:prstGeom>
        </p:spPr>
        <p:txBody>
          <a:bodyPr wrap="none">
            <a:spAutoFit/>
          </a:bodyPr>
          <a:lstStyle/>
          <a:p>
            <a:r>
              <a:rPr lang="es-ES" sz="3200" dirty="0" smtClean="0">
                <a:solidFill>
                  <a:srgbClr val="0070C0"/>
                </a:solidFill>
                <a:latin typeface="Arial Black" pitchFamily="34" charset="0"/>
              </a:rPr>
              <a:t>LS 22</a:t>
            </a:r>
            <a:endParaRPr lang="es-ES" sz="3200" dirty="0">
              <a:solidFill>
                <a:srgbClr val="0070C0"/>
              </a:solidFill>
              <a:latin typeface="Arial Black" pitchFamily="34" charset="0"/>
            </a:endParaRPr>
          </a:p>
        </p:txBody>
      </p:sp>
      <p:pic>
        <p:nvPicPr>
          <p:cNvPr id="5122" name="Picture 2" descr="Imagen relacionada"/>
          <p:cNvPicPr>
            <a:picLocks noChangeAspect="1" noChangeArrowheads="1"/>
          </p:cNvPicPr>
          <p:nvPr/>
        </p:nvPicPr>
        <p:blipFill>
          <a:blip r:embed="rId2"/>
          <a:srcRect/>
          <a:stretch>
            <a:fillRect/>
          </a:stretch>
        </p:blipFill>
        <p:spPr bwMode="auto">
          <a:xfrm>
            <a:off x="5436096" y="620688"/>
            <a:ext cx="3069450" cy="3089913"/>
          </a:xfrm>
          <a:prstGeom prst="ellipse">
            <a:avLst/>
          </a:prstGeom>
          <a:ln>
            <a:noFill/>
          </a:ln>
          <a:effectLst>
            <a:softEdge rad="112500"/>
          </a:effectLst>
        </p:spPr>
      </p:pic>
      <p:pic>
        <p:nvPicPr>
          <p:cNvPr id="2" name="Imagen 1"/>
          <p:cNvPicPr>
            <a:picLocks noChangeAspect="1"/>
          </p:cNvPicPr>
          <p:nvPr/>
        </p:nvPicPr>
        <p:blipFill>
          <a:blip r:embed="rId3"/>
          <a:stretch>
            <a:fillRect/>
          </a:stretch>
        </p:blipFill>
        <p:spPr>
          <a:xfrm>
            <a:off x="158362" y="178727"/>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340768"/>
            <a:ext cx="8215370" cy="5262979"/>
          </a:xfrm>
          <a:prstGeom prst="rect">
            <a:avLst/>
          </a:prstGeom>
        </p:spPr>
        <p:txBody>
          <a:bodyPr wrap="square">
            <a:spAutoFit/>
          </a:bodyPr>
          <a:lstStyle/>
          <a:p>
            <a:r>
              <a:rPr lang="es-ES" sz="2800" dirty="0" smtClean="0">
                <a:solidFill>
                  <a:schemeClr val="accent6">
                    <a:lumMod val="50000"/>
                  </a:schemeClr>
                </a:solidFill>
                <a:latin typeface="Arial Black" pitchFamily="34" charset="0"/>
              </a:rPr>
              <a:t>“Lamentablemente, </a:t>
            </a:r>
            <a:endParaRPr lang="es-ES" sz="2800" dirty="0" smtClean="0">
              <a:solidFill>
                <a:schemeClr val="accent6">
                  <a:lumMod val="50000"/>
                </a:schemeClr>
              </a:solidFill>
              <a:latin typeface="Arial Black" pitchFamily="34" charset="0"/>
            </a:endParaRPr>
          </a:p>
          <a:p>
            <a:r>
              <a:rPr lang="es-ES" sz="2800" dirty="0" smtClean="0">
                <a:solidFill>
                  <a:schemeClr val="accent6">
                    <a:lumMod val="50000"/>
                  </a:schemeClr>
                </a:solidFill>
                <a:latin typeface="Arial Black" pitchFamily="34" charset="0"/>
              </a:rPr>
              <a:t>hay </a:t>
            </a:r>
            <a:r>
              <a:rPr lang="es-ES" sz="2800" dirty="0" smtClean="0">
                <a:solidFill>
                  <a:schemeClr val="accent6">
                    <a:lumMod val="50000"/>
                  </a:schemeClr>
                </a:solidFill>
                <a:latin typeface="Arial Black" pitchFamily="34" charset="0"/>
              </a:rPr>
              <a:t>una general </a:t>
            </a:r>
            <a:endParaRPr lang="es-ES" sz="2800" dirty="0" smtClean="0">
              <a:solidFill>
                <a:schemeClr val="accent6">
                  <a:lumMod val="50000"/>
                </a:schemeClr>
              </a:solidFill>
              <a:latin typeface="Arial Black" pitchFamily="34" charset="0"/>
            </a:endParaRPr>
          </a:p>
          <a:p>
            <a:r>
              <a:rPr lang="es-ES" sz="2800" dirty="0" smtClean="0">
                <a:solidFill>
                  <a:schemeClr val="accent6">
                    <a:lumMod val="50000"/>
                  </a:schemeClr>
                </a:solidFill>
                <a:latin typeface="Arial Black" pitchFamily="34" charset="0"/>
              </a:rPr>
              <a:t>indiferencia ante estas </a:t>
            </a:r>
          </a:p>
          <a:p>
            <a:r>
              <a:rPr lang="es-ES" sz="2800" dirty="0" smtClean="0">
                <a:solidFill>
                  <a:schemeClr val="accent6">
                    <a:lumMod val="50000"/>
                  </a:schemeClr>
                </a:solidFill>
                <a:latin typeface="Arial Black" pitchFamily="34" charset="0"/>
              </a:rPr>
              <a:t>tragedias</a:t>
            </a:r>
            <a:r>
              <a:rPr lang="es-ES" sz="2800" dirty="0" smtClean="0">
                <a:solidFill>
                  <a:schemeClr val="accent6">
                    <a:lumMod val="50000"/>
                  </a:schemeClr>
                </a:solidFill>
                <a:latin typeface="Arial Black" pitchFamily="34" charset="0"/>
              </a:rPr>
              <a:t>, que suceden</a:t>
            </a:r>
          </a:p>
          <a:p>
            <a:r>
              <a:rPr lang="es-ES" sz="2800" dirty="0" smtClean="0">
                <a:solidFill>
                  <a:schemeClr val="accent6">
                    <a:lumMod val="50000"/>
                  </a:schemeClr>
                </a:solidFill>
                <a:latin typeface="Arial Black" pitchFamily="34" charset="0"/>
              </a:rPr>
              <a:t>ahora mismo en distintas </a:t>
            </a:r>
            <a:endParaRPr lang="es-ES" sz="2800" dirty="0" smtClean="0">
              <a:solidFill>
                <a:schemeClr val="accent6">
                  <a:lumMod val="50000"/>
                </a:schemeClr>
              </a:solidFill>
              <a:latin typeface="Arial Black" pitchFamily="34" charset="0"/>
            </a:endParaRPr>
          </a:p>
          <a:p>
            <a:r>
              <a:rPr lang="es-ES" sz="2800" dirty="0" smtClean="0">
                <a:solidFill>
                  <a:schemeClr val="accent6">
                    <a:lumMod val="50000"/>
                  </a:schemeClr>
                </a:solidFill>
                <a:latin typeface="Arial Black" pitchFamily="34" charset="0"/>
              </a:rPr>
              <a:t>partes </a:t>
            </a:r>
            <a:r>
              <a:rPr lang="es-ES" sz="2800" dirty="0" smtClean="0">
                <a:solidFill>
                  <a:schemeClr val="accent6">
                    <a:lumMod val="50000"/>
                  </a:schemeClr>
                </a:solidFill>
                <a:latin typeface="Arial Black" pitchFamily="34" charset="0"/>
              </a:rPr>
              <a:t>del mundo. </a:t>
            </a:r>
          </a:p>
          <a:p>
            <a:r>
              <a:rPr lang="es-ES" sz="2800" dirty="0" smtClean="0">
                <a:solidFill>
                  <a:schemeClr val="accent6">
                    <a:lumMod val="50000"/>
                  </a:schemeClr>
                </a:solidFill>
                <a:latin typeface="Arial Black" pitchFamily="34" charset="0"/>
              </a:rPr>
              <a:t>La falta de reacciones ante estos dramas de nuestros hermanos y hermanas es un signo de la pérdida de aquel sentido de responsabilidad por nuestros semejantes, sobre el cual se funda toda sociedad civil.” </a:t>
            </a:r>
          </a:p>
        </p:txBody>
      </p:sp>
      <p:sp>
        <p:nvSpPr>
          <p:cNvPr id="5" name="4 Rectángulo"/>
          <p:cNvSpPr/>
          <p:nvPr/>
        </p:nvSpPr>
        <p:spPr>
          <a:xfrm>
            <a:off x="2826590" y="620688"/>
            <a:ext cx="1749197" cy="646331"/>
          </a:xfrm>
          <a:prstGeom prst="rect">
            <a:avLst/>
          </a:prstGeom>
        </p:spPr>
        <p:txBody>
          <a:bodyPr wrap="none">
            <a:spAutoFit/>
          </a:bodyPr>
          <a:lstStyle/>
          <a:p>
            <a:r>
              <a:rPr lang="es-ES" sz="3600" dirty="0" smtClean="0">
                <a:solidFill>
                  <a:srgbClr val="0070C0"/>
                </a:solidFill>
                <a:latin typeface="Arial Black" pitchFamily="34" charset="0"/>
              </a:rPr>
              <a:t>LS 25:</a:t>
            </a:r>
            <a:endParaRPr lang="es-ES" sz="3600" dirty="0">
              <a:solidFill>
                <a:srgbClr val="0070C0"/>
              </a:solidFill>
              <a:latin typeface="Arial Black" pitchFamily="34" charset="0"/>
            </a:endParaRPr>
          </a:p>
        </p:txBody>
      </p:sp>
      <p:pic>
        <p:nvPicPr>
          <p:cNvPr id="7" name="6 Imagen" descr="Resultado de imagen de imÃ¡genes diferentes a los problemas"/>
          <p:cNvPicPr/>
          <p:nvPr/>
        </p:nvPicPr>
        <p:blipFill>
          <a:blip r:embed="rId2" cstate="print"/>
          <a:srcRect/>
          <a:stretch>
            <a:fillRect/>
          </a:stretch>
        </p:blipFill>
        <p:spPr bwMode="auto">
          <a:xfrm>
            <a:off x="5952795" y="964744"/>
            <a:ext cx="2638147" cy="2573070"/>
          </a:xfrm>
          <a:prstGeom prst="ellipse">
            <a:avLst/>
          </a:prstGeom>
          <a:ln>
            <a:noFill/>
          </a:ln>
          <a:effectLst>
            <a:softEdge rad="112500"/>
          </a:effectLst>
        </p:spPr>
      </p:pic>
      <p:pic>
        <p:nvPicPr>
          <p:cNvPr id="2" name="Imagen 1"/>
          <p:cNvPicPr>
            <a:picLocks noChangeAspect="1"/>
          </p:cNvPicPr>
          <p:nvPr/>
        </p:nvPicPr>
        <p:blipFill>
          <a:blip r:embed="rId3"/>
          <a:stretch>
            <a:fillRect/>
          </a:stretch>
        </p:blipFill>
        <p:spPr>
          <a:xfrm>
            <a:off x="179512" y="18587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628800"/>
            <a:ext cx="8143932" cy="4401205"/>
          </a:xfrm>
          <a:prstGeom prst="rect">
            <a:avLst/>
          </a:prstGeom>
        </p:spPr>
        <p:txBody>
          <a:bodyPr wrap="square">
            <a:spAutoFit/>
          </a:bodyPr>
          <a:lstStyle/>
          <a:p>
            <a:pPr algn="just"/>
            <a:r>
              <a:rPr lang="es-ES" sz="2800" dirty="0" smtClean="0">
                <a:solidFill>
                  <a:schemeClr val="accent6">
                    <a:lumMod val="50000"/>
                  </a:schemeClr>
                </a:solidFill>
                <a:latin typeface="Arial Black" pitchFamily="34" charset="0"/>
              </a:rPr>
              <a:t>“El cuidado de los ecosistemas supone una mirada que vaya más allá de lo inmediato, porque cuando solo se busca un rédito económico rápido y fácil, a nadie le interesa realmente su preservación. Pero el costo de los daños que se ocasionan por el descuido egoísta es muchísimo más alto que el beneficio económico que se pueda obtener.” </a:t>
            </a:r>
          </a:p>
        </p:txBody>
      </p:sp>
      <p:sp>
        <p:nvSpPr>
          <p:cNvPr id="5" name="4 Rectángulo"/>
          <p:cNvSpPr/>
          <p:nvPr/>
        </p:nvSpPr>
        <p:spPr>
          <a:xfrm>
            <a:off x="6908360" y="764704"/>
            <a:ext cx="1749197" cy="646331"/>
          </a:xfrm>
          <a:prstGeom prst="rect">
            <a:avLst/>
          </a:prstGeom>
        </p:spPr>
        <p:txBody>
          <a:bodyPr wrap="none">
            <a:spAutoFit/>
          </a:bodyPr>
          <a:lstStyle/>
          <a:p>
            <a:r>
              <a:rPr lang="es-ES" sz="3600" dirty="0" smtClean="0">
                <a:solidFill>
                  <a:srgbClr val="0070C0"/>
                </a:solidFill>
                <a:latin typeface="Arial Black" pitchFamily="34" charset="0"/>
              </a:rPr>
              <a:t>LS 36:</a:t>
            </a:r>
            <a:endParaRPr lang="es-ES" sz="3600" dirty="0">
              <a:solidFill>
                <a:srgbClr val="0070C0"/>
              </a:solidFill>
              <a:latin typeface="Arial Black" pitchFamily="34" charset="0"/>
            </a:endParaRPr>
          </a:p>
        </p:txBody>
      </p:sp>
      <p:pic>
        <p:nvPicPr>
          <p:cNvPr id="2" name="Imagen 1"/>
          <p:cNvPicPr>
            <a:picLocks noChangeAspect="1"/>
          </p:cNvPicPr>
          <p:nvPr/>
        </p:nvPicPr>
        <p:blipFill>
          <a:blip r:embed="rId2"/>
          <a:stretch>
            <a:fillRect/>
          </a:stretch>
        </p:blipFill>
        <p:spPr>
          <a:xfrm>
            <a:off x="128323" y="18587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642918"/>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sp>
        <p:nvSpPr>
          <p:cNvPr id="3" name="2 Rectángulo"/>
          <p:cNvSpPr/>
          <p:nvPr/>
        </p:nvSpPr>
        <p:spPr>
          <a:xfrm>
            <a:off x="2699792" y="1428736"/>
            <a:ext cx="5872736" cy="4832092"/>
          </a:xfrm>
          <a:prstGeom prst="rect">
            <a:avLst/>
          </a:prstGeom>
        </p:spPr>
        <p:txBody>
          <a:bodyPr wrap="square">
            <a:spAutoFit/>
          </a:bodyPr>
          <a:lstStyle/>
          <a:p>
            <a:pPr algn="r"/>
            <a:r>
              <a:rPr lang="es-ES" dirty="0" smtClean="0"/>
              <a:t> </a:t>
            </a:r>
          </a:p>
          <a:p>
            <a:pPr algn="r"/>
            <a:endParaRPr lang="es-ES" dirty="0" smtClean="0"/>
          </a:p>
          <a:p>
            <a:pPr algn="r"/>
            <a:r>
              <a:rPr lang="es-ES" sz="3000" dirty="0" smtClean="0">
                <a:solidFill>
                  <a:schemeClr val="accent6">
                    <a:lumMod val="50000"/>
                  </a:schemeClr>
                </a:solidFill>
                <a:latin typeface="Arial Black" pitchFamily="34" charset="0"/>
              </a:rPr>
              <a:t>La Organización Mundial de la Salud publicó que en 2012 unos 7 millones de personas </a:t>
            </a:r>
            <a:r>
              <a:rPr lang="es-ES" sz="3000" dirty="0" smtClean="0">
                <a:solidFill>
                  <a:schemeClr val="accent6">
                    <a:lumMod val="50000"/>
                  </a:schemeClr>
                </a:solidFill>
                <a:latin typeface="Arial Black" pitchFamily="34" charset="0"/>
              </a:rPr>
              <a:t>murieron</a:t>
            </a:r>
          </a:p>
          <a:p>
            <a:pPr algn="r"/>
            <a:r>
              <a:rPr lang="es-ES" sz="3000" dirty="0" smtClean="0">
                <a:solidFill>
                  <a:schemeClr val="accent6">
                    <a:lumMod val="50000"/>
                  </a:schemeClr>
                </a:solidFill>
                <a:latin typeface="Arial Black" pitchFamily="34" charset="0"/>
              </a:rPr>
              <a:t>por </a:t>
            </a:r>
            <a:r>
              <a:rPr lang="es-ES" sz="3000" dirty="0" smtClean="0">
                <a:solidFill>
                  <a:schemeClr val="accent6">
                    <a:lumMod val="50000"/>
                  </a:schemeClr>
                </a:solidFill>
                <a:latin typeface="Arial Black" pitchFamily="34" charset="0"/>
              </a:rPr>
              <a:t>la contaminación 	      atmosférica, </a:t>
            </a:r>
            <a:endParaRPr lang="es-ES" sz="3000" dirty="0" smtClean="0">
              <a:solidFill>
                <a:schemeClr val="accent6">
                  <a:lumMod val="50000"/>
                </a:schemeClr>
              </a:solidFill>
              <a:latin typeface="Arial Black" pitchFamily="34" charset="0"/>
            </a:endParaRPr>
          </a:p>
          <a:p>
            <a:pPr algn="r"/>
            <a:r>
              <a:rPr lang="es-ES" sz="3000" dirty="0" smtClean="0">
                <a:solidFill>
                  <a:schemeClr val="accent6">
                    <a:lumMod val="50000"/>
                  </a:schemeClr>
                </a:solidFill>
                <a:latin typeface="Arial Black" pitchFamily="34" charset="0"/>
              </a:rPr>
              <a:t>1 </a:t>
            </a:r>
            <a:r>
              <a:rPr lang="es-ES" sz="3000" dirty="0" smtClean="0">
                <a:solidFill>
                  <a:schemeClr val="accent6">
                    <a:lumMod val="50000"/>
                  </a:schemeClr>
                </a:solidFill>
                <a:latin typeface="Arial Black" pitchFamily="34" charset="0"/>
              </a:rPr>
              <a:t>de cada </a:t>
            </a:r>
            <a:r>
              <a:rPr lang="es-ES" sz="3000" dirty="0" smtClean="0">
                <a:solidFill>
                  <a:schemeClr val="accent6">
                    <a:lumMod val="50000"/>
                  </a:schemeClr>
                </a:solidFill>
                <a:latin typeface="Arial Black" pitchFamily="34" charset="0"/>
              </a:rPr>
              <a:t>8 muertes </a:t>
            </a:r>
          </a:p>
          <a:p>
            <a:pPr algn="r"/>
            <a:r>
              <a:rPr lang="es-ES" sz="3000" dirty="0" smtClean="0">
                <a:solidFill>
                  <a:schemeClr val="accent6">
                    <a:lumMod val="50000"/>
                  </a:schemeClr>
                </a:solidFill>
                <a:latin typeface="Arial Black" pitchFamily="34" charset="0"/>
              </a:rPr>
              <a:t>en </a:t>
            </a:r>
            <a:r>
              <a:rPr lang="es-ES" sz="3000" dirty="0" smtClean="0">
                <a:solidFill>
                  <a:schemeClr val="accent6">
                    <a:lumMod val="50000"/>
                  </a:schemeClr>
                </a:solidFill>
                <a:latin typeface="Arial Black" pitchFamily="34" charset="0"/>
              </a:rPr>
              <a:t>el mundo. </a:t>
            </a:r>
          </a:p>
          <a:p>
            <a:pPr algn="r"/>
            <a:endParaRPr lang="es-ES" sz="3200" dirty="0" smtClean="0">
              <a:solidFill>
                <a:srgbClr val="996600"/>
              </a:solidFill>
              <a:latin typeface="Arial Black" pitchFamily="34" charset="0"/>
            </a:endParaRPr>
          </a:p>
        </p:txBody>
      </p:sp>
      <p:pic>
        <p:nvPicPr>
          <p:cNvPr id="5" name="4 Imagen" descr="Resultado de imagen de persones que mueren por la contaminaciÃ³n imÃ¡genes"/>
          <p:cNvPicPr/>
          <p:nvPr/>
        </p:nvPicPr>
        <p:blipFill>
          <a:blip r:embed="rId2"/>
          <a:srcRect/>
          <a:stretch>
            <a:fillRect/>
          </a:stretch>
        </p:blipFill>
        <p:spPr bwMode="auto">
          <a:xfrm>
            <a:off x="467544" y="3714752"/>
            <a:ext cx="2808312" cy="2378544"/>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3"/>
          <a:stretch>
            <a:fillRect/>
          </a:stretch>
        </p:blipFill>
        <p:spPr>
          <a:xfrm>
            <a:off x="128323" y="173485"/>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Resultado de imagen de imÃ¡genes diferentes a los problemas"/>
          <p:cNvPicPr/>
          <p:nvPr/>
        </p:nvPicPr>
        <p:blipFill>
          <a:blip r:embed="rId2" cstate="print"/>
          <a:srcRect/>
          <a:stretch>
            <a:fillRect/>
          </a:stretch>
        </p:blipFill>
        <p:spPr bwMode="auto">
          <a:xfrm>
            <a:off x="4929190" y="5786454"/>
            <a:ext cx="1928826" cy="857440"/>
          </a:xfrm>
          <a:prstGeom prst="ellipse">
            <a:avLst/>
          </a:prstGeom>
          <a:ln>
            <a:noFill/>
          </a:ln>
          <a:effectLst>
            <a:softEdge rad="112500"/>
          </a:effectLst>
        </p:spPr>
      </p:pic>
      <p:pic>
        <p:nvPicPr>
          <p:cNvPr id="6" name="5 Imagen" descr="Resultado de imagen de imÃ¡genes diferentes a los problemas"/>
          <p:cNvPicPr/>
          <p:nvPr/>
        </p:nvPicPr>
        <p:blipFill>
          <a:blip r:embed="rId3" cstate="print"/>
          <a:srcRect/>
          <a:stretch>
            <a:fillRect/>
          </a:stretch>
        </p:blipFill>
        <p:spPr bwMode="auto">
          <a:xfrm>
            <a:off x="2714612" y="5786454"/>
            <a:ext cx="1895476" cy="786002"/>
          </a:xfrm>
          <a:prstGeom prst="ellipse">
            <a:avLst/>
          </a:prstGeom>
          <a:ln>
            <a:noFill/>
          </a:ln>
          <a:effectLst>
            <a:softEdge rad="112500"/>
          </a:effectLst>
        </p:spPr>
      </p:pic>
      <p:sp>
        <p:nvSpPr>
          <p:cNvPr id="3" name="2 Rectángulo"/>
          <p:cNvSpPr/>
          <p:nvPr/>
        </p:nvSpPr>
        <p:spPr>
          <a:xfrm>
            <a:off x="683568" y="949194"/>
            <a:ext cx="8104984" cy="4801314"/>
          </a:xfrm>
          <a:prstGeom prst="rect">
            <a:avLst/>
          </a:prstGeom>
        </p:spPr>
        <p:txBody>
          <a:bodyPr wrap="square">
            <a:spAutoFit/>
          </a:bodyPr>
          <a:lstStyle/>
          <a:p>
            <a:endParaRPr lang="es-ES" dirty="0" smtClean="0"/>
          </a:p>
          <a:p>
            <a:endParaRPr lang="es-ES" dirty="0" smtClean="0"/>
          </a:p>
          <a:p>
            <a:endParaRPr lang="es-ES" dirty="0" smtClean="0"/>
          </a:p>
          <a:p>
            <a:r>
              <a:rPr lang="es-ES" sz="2800" dirty="0" smtClean="0">
                <a:solidFill>
                  <a:schemeClr val="accent6">
                    <a:lumMod val="50000"/>
                  </a:schemeClr>
                </a:solidFill>
                <a:latin typeface="Arial Black" pitchFamily="34" charset="0"/>
              </a:rPr>
              <a:t>“El crecimiento de los dos últimos siglos no ha significado en todos sus aspectos un verdadero progreso integral y una mejora de la calidad de vida. Algunos de estos signos son al mismo tiempo síntomas de una verdadera degradación social, de una silenciosa ruptura de los lazos de integración y de comunión social.” </a:t>
            </a:r>
            <a:endParaRPr lang="es-ES" sz="2800" dirty="0">
              <a:solidFill>
                <a:schemeClr val="accent6">
                  <a:lumMod val="50000"/>
                </a:schemeClr>
              </a:solidFill>
              <a:latin typeface="Arial Black" pitchFamily="34" charset="0"/>
            </a:endParaRPr>
          </a:p>
        </p:txBody>
      </p:sp>
      <p:sp>
        <p:nvSpPr>
          <p:cNvPr id="5" name="4 Rectángulo"/>
          <p:cNvSpPr/>
          <p:nvPr/>
        </p:nvSpPr>
        <p:spPr>
          <a:xfrm>
            <a:off x="5945599" y="764704"/>
            <a:ext cx="2857520" cy="923330"/>
          </a:xfrm>
          <a:prstGeom prst="rect">
            <a:avLst/>
          </a:prstGeom>
        </p:spPr>
        <p:txBody>
          <a:bodyPr wrap="square">
            <a:spAutoFit/>
          </a:bodyPr>
          <a:lstStyle/>
          <a:p>
            <a:endParaRPr lang="es-ES" dirty="0" smtClean="0"/>
          </a:p>
          <a:p>
            <a:r>
              <a:rPr lang="es-ES" dirty="0" smtClean="0"/>
              <a:t> </a:t>
            </a:r>
            <a:r>
              <a:rPr lang="es-ES" sz="3600" dirty="0" smtClean="0">
                <a:solidFill>
                  <a:srgbClr val="0070C0"/>
                </a:solidFill>
                <a:latin typeface="Arial Black" pitchFamily="34" charset="0"/>
              </a:rPr>
              <a:t>LS </a:t>
            </a:r>
            <a:r>
              <a:rPr lang="es-ES" sz="3600" dirty="0" smtClean="0">
                <a:solidFill>
                  <a:srgbClr val="0070C0"/>
                </a:solidFill>
                <a:latin typeface="Arial Black" pitchFamily="34" charset="0"/>
              </a:rPr>
              <a:t>46:</a:t>
            </a:r>
            <a:endParaRPr lang="es-ES" sz="3600" dirty="0">
              <a:solidFill>
                <a:srgbClr val="0070C0"/>
              </a:solidFill>
              <a:latin typeface="Arial Black" pitchFamily="34" charset="0"/>
            </a:endParaRPr>
          </a:p>
        </p:txBody>
      </p:sp>
      <p:pic>
        <p:nvPicPr>
          <p:cNvPr id="2" name="Imagen 1"/>
          <p:cNvPicPr>
            <a:picLocks noChangeAspect="1"/>
          </p:cNvPicPr>
          <p:nvPr/>
        </p:nvPicPr>
        <p:blipFill>
          <a:blip r:embed="rId4"/>
          <a:stretch>
            <a:fillRect/>
          </a:stretch>
        </p:blipFill>
        <p:spPr>
          <a:xfrm>
            <a:off x="179512" y="188640"/>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3178" y="1063301"/>
            <a:ext cx="7715272" cy="5632311"/>
          </a:xfrm>
          <a:prstGeom prst="rect">
            <a:avLst/>
          </a:prstGeom>
        </p:spPr>
        <p:txBody>
          <a:bodyPr wrap="square">
            <a:spAutoFit/>
          </a:bodyPr>
          <a:lstStyle/>
          <a:p>
            <a:pPr algn="ctr"/>
            <a:r>
              <a:rPr lang="es-ES" sz="4000" dirty="0" smtClean="0">
                <a:solidFill>
                  <a:srgbClr val="002060"/>
                </a:solidFill>
                <a:latin typeface="Arial Black" pitchFamily="34" charset="0"/>
              </a:rPr>
              <a:t>De estos números de la encíclica, y especialmente de estos cuatro textos, </a:t>
            </a:r>
          </a:p>
          <a:p>
            <a:endParaRPr lang="es-ES" sz="3200" dirty="0" smtClean="0">
              <a:solidFill>
                <a:srgbClr val="002060"/>
              </a:solidFill>
              <a:latin typeface="Arial Black" pitchFamily="34" charset="0"/>
            </a:endParaRPr>
          </a:p>
          <a:p>
            <a:pPr algn="ctr"/>
            <a:r>
              <a:rPr lang="es-ES" sz="4000" dirty="0" smtClean="0">
                <a:solidFill>
                  <a:srgbClr val="002060"/>
                </a:solidFill>
                <a:latin typeface="Arial Black" pitchFamily="34" charset="0"/>
              </a:rPr>
              <a:t>¿qué destacamos como más importante a la hora de juzgar lo que está sucediendo en 	“nuestra casa”? </a:t>
            </a:r>
            <a:endParaRPr lang="es-ES" sz="4000" dirty="0">
              <a:solidFill>
                <a:srgbClr val="002060"/>
              </a:solidFill>
              <a:latin typeface="Arial Black" pitchFamily="34" charset="0"/>
            </a:endParaRPr>
          </a:p>
        </p:txBody>
      </p:sp>
      <p:pic>
        <p:nvPicPr>
          <p:cNvPr id="2" name="Imagen 1"/>
          <p:cNvPicPr>
            <a:picLocks noChangeAspect="1"/>
          </p:cNvPicPr>
          <p:nvPr/>
        </p:nvPicPr>
        <p:blipFill>
          <a:blip r:embed="rId2"/>
          <a:stretch>
            <a:fillRect/>
          </a:stretch>
        </p:blipFill>
        <p:spPr>
          <a:xfrm>
            <a:off x="179512" y="124436"/>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556792"/>
            <a:ext cx="4077096" cy="3785652"/>
          </a:xfrm>
          <a:prstGeom prst="rect">
            <a:avLst/>
          </a:prstGeom>
        </p:spPr>
        <p:txBody>
          <a:bodyPr wrap="square">
            <a:spAutoFit/>
          </a:bodyPr>
          <a:lstStyle/>
          <a:p>
            <a:r>
              <a:rPr lang="es-ES" sz="3000" dirty="0" smtClean="0">
                <a:solidFill>
                  <a:schemeClr val="accent6">
                    <a:lumMod val="50000"/>
                  </a:schemeClr>
                </a:solidFill>
                <a:latin typeface="Arial Black" pitchFamily="34" charset="0"/>
              </a:rPr>
              <a:t>Los países de ingresos bajos y medios de Asia Sudoriental y del Pacífico Occidental </a:t>
            </a:r>
            <a:r>
              <a:rPr lang="es-ES" sz="3000" dirty="0" smtClean="0">
                <a:solidFill>
                  <a:schemeClr val="accent6">
                    <a:lumMod val="50000"/>
                  </a:schemeClr>
                </a:solidFill>
                <a:latin typeface="Arial Black" pitchFamily="34" charset="0"/>
              </a:rPr>
              <a:t>soportaron la mayor </a:t>
            </a:r>
            <a:r>
              <a:rPr lang="es-ES" sz="3000" dirty="0" smtClean="0">
                <a:solidFill>
                  <a:schemeClr val="accent6">
                    <a:lumMod val="50000"/>
                  </a:schemeClr>
                </a:solidFill>
                <a:latin typeface="Arial Black" pitchFamily="34" charset="0"/>
              </a:rPr>
              <a:t>carga. </a:t>
            </a:r>
            <a:endParaRPr lang="es-ES" sz="3000" dirty="0">
              <a:solidFill>
                <a:schemeClr val="accent6">
                  <a:lumMod val="50000"/>
                </a:schemeClr>
              </a:solidFill>
              <a:latin typeface="Arial Black" pitchFamily="34" charset="0"/>
            </a:endParaRPr>
          </a:p>
        </p:txBody>
      </p:sp>
      <p:sp>
        <p:nvSpPr>
          <p:cNvPr id="5" name="4 Rectángulo"/>
          <p:cNvSpPr/>
          <p:nvPr/>
        </p:nvSpPr>
        <p:spPr>
          <a:xfrm>
            <a:off x="1928794" y="642918"/>
            <a:ext cx="5355249" cy="646331"/>
          </a:xfrm>
          <a:prstGeom prst="rect">
            <a:avLst/>
          </a:prstGeom>
        </p:spPr>
        <p:txBody>
          <a:bodyPr wrap="squar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7" name="6 Imagen" descr="Imagen relacionada"/>
          <p:cNvPicPr/>
          <p:nvPr/>
        </p:nvPicPr>
        <p:blipFill>
          <a:blip r:embed="rId2" cstate="print"/>
          <a:srcRect/>
          <a:stretch>
            <a:fillRect/>
          </a:stretch>
        </p:blipFill>
        <p:spPr bwMode="auto">
          <a:xfrm flipH="1">
            <a:off x="4932040" y="2708920"/>
            <a:ext cx="3384376" cy="2471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3"/>
          <a:stretch>
            <a:fillRect/>
          </a:stretch>
        </p:blipFill>
        <p:spPr>
          <a:xfrm>
            <a:off x="200331" y="173485"/>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928670"/>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sp>
        <p:nvSpPr>
          <p:cNvPr id="3" name="2 Rectángulo"/>
          <p:cNvSpPr/>
          <p:nvPr/>
        </p:nvSpPr>
        <p:spPr>
          <a:xfrm>
            <a:off x="827584" y="2060848"/>
            <a:ext cx="4032448" cy="3785652"/>
          </a:xfrm>
          <a:prstGeom prst="rect">
            <a:avLst/>
          </a:prstGeom>
        </p:spPr>
        <p:txBody>
          <a:bodyPr wrap="square">
            <a:spAutoFit/>
          </a:bodyPr>
          <a:lstStyle/>
          <a:p>
            <a:r>
              <a:rPr lang="es-ES" sz="3000" dirty="0" smtClean="0">
                <a:solidFill>
                  <a:schemeClr val="accent6">
                    <a:lumMod val="50000"/>
                  </a:schemeClr>
                </a:solidFill>
                <a:latin typeface="Arial Black" pitchFamily="34" charset="0"/>
              </a:rPr>
              <a:t>Aproximadamente 1.100 millones de personas (el 18% </a:t>
            </a:r>
          </a:p>
          <a:p>
            <a:r>
              <a:rPr lang="es-ES" sz="3000" dirty="0" smtClean="0">
                <a:solidFill>
                  <a:schemeClr val="accent6">
                    <a:lumMod val="50000"/>
                  </a:schemeClr>
                </a:solidFill>
                <a:latin typeface="Arial Black" pitchFamily="34" charset="0"/>
              </a:rPr>
              <a:t>de la población mundial) no tienen acceso a fuentes de agua potable. </a:t>
            </a:r>
            <a:endParaRPr lang="es-ES" sz="3000" dirty="0">
              <a:solidFill>
                <a:schemeClr val="accent6">
                  <a:lumMod val="50000"/>
                </a:schemeClr>
              </a:solidFill>
              <a:latin typeface="Arial Black" pitchFamily="34" charset="0"/>
            </a:endParaRPr>
          </a:p>
        </p:txBody>
      </p:sp>
      <p:pic>
        <p:nvPicPr>
          <p:cNvPr id="5" name="4 Imagen" descr="Resultado de imagen de persones que mueren por la contaminaciÃ³n imÃ¡genes"/>
          <p:cNvPicPr/>
          <p:nvPr/>
        </p:nvPicPr>
        <p:blipFill>
          <a:blip r:embed="rId2"/>
          <a:srcRect/>
          <a:stretch>
            <a:fillRect/>
          </a:stretch>
        </p:blipFill>
        <p:spPr bwMode="auto">
          <a:xfrm>
            <a:off x="5076056" y="2060848"/>
            <a:ext cx="3672408" cy="27363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Imagen 1">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200281" y="188640"/>
            <a:ext cx="1347383" cy="940526"/>
          </a:xfrm>
          <a:prstGeom prst="rect">
            <a:avLst/>
          </a:prstGeom>
          <a:noFill/>
          <a:ln cap="flat">
            <a:noFill/>
          </a:ln>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7356" y="714356"/>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sp>
        <p:nvSpPr>
          <p:cNvPr id="3" name="2 Rectángulo"/>
          <p:cNvSpPr/>
          <p:nvPr/>
        </p:nvSpPr>
        <p:spPr>
          <a:xfrm>
            <a:off x="1071538" y="2285992"/>
            <a:ext cx="4148534" cy="3785652"/>
          </a:xfrm>
          <a:prstGeom prst="rect">
            <a:avLst/>
          </a:prstGeom>
        </p:spPr>
        <p:txBody>
          <a:bodyPr wrap="square">
            <a:spAutoFit/>
          </a:bodyPr>
          <a:lstStyle/>
          <a:p>
            <a:r>
              <a:rPr lang="es-ES" sz="3000" dirty="0" smtClean="0">
                <a:solidFill>
                  <a:schemeClr val="accent6">
                    <a:lumMod val="50000"/>
                  </a:schemeClr>
                </a:solidFill>
                <a:latin typeface="Arial Black" pitchFamily="34" charset="0"/>
              </a:rPr>
              <a:t>El agua, lejos de </a:t>
            </a:r>
            <a:r>
              <a:rPr lang="es-ES" sz="3000" dirty="0" smtClean="0">
                <a:solidFill>
                  <a:schemeClr val="accent6">
                    <a:lumMod val="50000"/>
                  </a:schemeClr>
                </a:solidFill>
                <a:latin typeface="Arial Black" pitchFamily="34" charset="0"/>
              </a:rPr>
              <a:t>ser un </a:t>
            </a:r>
            <a:r>
              <a:rPr lang="es-ES" sz="3000" dirty="0" smtClean="0">
                <a:solidFill>
                  <a:schemeClr val="accent6">
                    <a:lumMod val="50000"/>
                  </a:schemeClr>
                </a:solidFill>
                <a:latin typeface="Arial Black" pitchFamily="34" charset="0"/>
              </a:rPr>
              <a:t>derecho,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se </a:t>
            </a:r>
            <a:r>
              <a:rPr lang="es-ES" sz="3000" dirty="0" smtClean="0">
                <a:solidFill>
                  <a:schemeClr val="accent6">
                    <a:lumMod val="50000"/>
                  </a:schemeClr>
                </a:solidFill>
                <a:latin typeface="Arial Black" pitchFamily="34" charset="0"/>
              </a:rPr>
              <a:t>está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convirtiendo </a:t>
            </a:r>
            <a:r>
              <a:rPr lang="es-ES" sz="3000" dirty="0" smtClean="0">
                <a:solidFill>
                  <a:schemeClr val="accent6">
                    <a:lumMod val="50000"/>
                  </a:schemeClr>
                </a:solidFill>
                <a:latin typeface="Arial Black" pitchFamily="34" charset="0"/>
              </a:rPr>
              <a:t>en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Un gran </a:t>
            </a:r>
            <a:r>
              <a:rPr lang="es-ES" sz="3000" dirty="0" smtClean="0">
                <a:solidFill>
                  <a:schemeClr val="accent6">
                    <a:lumMod val="50000"/>
                  </a:schemeClr>
                </a:solidFill>
                <a:latin typeface="Arial Black" pitchFamily="34" charset="0"/>
              </a:rPr>
              <a:t>negocio por </a:t>
            </a:r>
            <a:r>
              <a:rPr lang="es-ES" sz="3000" dirty="0" smtClean="0">
                <a:solidFill>
                  <a:schemeClr val="accent6">
                    <a:lumMod val="50000"/>
                  </a:schemeClr>
                </a:solidFill>
                <a:latin typeface="Arial Black" pitchFamily="34" charset="0"/>
              </a:rPr>
              <a:t>parte </a:t>
            </a:r>
            <a:r>
              <a:rPr lang="es-ES" sz="3000" dirty="0" smtClean="0">
                <a:solidFill>
                  <a:schemeClr val="accent6">
                    <a:lumMod val="50000"/>
                  </a:schemeClr>
                </a:solidFill>
                <a:latin typeface="Arial Black" pitchFamily="34" charset="0"/>
              </a:rPr>
              <a:t>de grandes multinacionales.. </a:t>
            </a:r>
            <a:endParaRPr lang="es-ES" sz="3000" dirty="0">
              <a:solidFill>
                <a:schemeClr val="accent6">
                  <a:lumMod val="50000"/>
                </a:schemeClr>
              </a:solidFill>
              <a:latin typeface="Arial Black" pitchFamily="34" charset="0"/>
            </a:endParaRPr>
          </a:p>
        </p:txBody>
      </p:sp>
      <p:pic>
        <p:nvPicPr>
          <p:cNvPr id="5" name="4 Imagen" descr="Resultado de imagen de imÃ¡genes de las multinacionales"/>
          <p:cNvPicPr/>
          <p:nvPr/>
        </p:nvPicPr>
        <p:blipFill>
          <a:blip r:embed="rId2" cstate="print"/>
          <a:srcRect/>
          <a:stretch>
            <a:fillRect/>
          </a:stretch>
        </p:blipFill>
        <p:spPr bwMode="auto">
          <a:xfrm rot="647203">
            <a:off x="5318660" y="2299505"/>
            <a:ext cx="3331218" cy="2907063"/>
          </a:xfrm>
          <a:prstGeom prst="roundRect">
            <a:avLst>
              <a:gd name="adj" fmla="val 11870"/>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3"/>
          <a:stretch>
            <a:fillRect/>
          </a:stretch>
        </p:blipFill>
        <p:spPr>
          <a:xfrm>
            <a:off x="179512" y="188640"/>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1426706"/>
            <a:ext cx="7024864" cy="5170646"/>
          </a:xfrm>
          <a:prstGeom prst="rect">
            <a:avLst/>
          </a:prstGeom>
        </p:spPr>
        <p:txBody>
          <a:bodyPr wrap="square">
            <a:spAutoFit/>
          </a:bodyPr>
          <a:lstStyle/>
          <a:p>
            <a:r>
              <a:rPr lang="es-ES" sz="3000" dirty="0" smtClean="0">
                <a:solidFill>
                  <a:schemeClr val="accent6">
                    <a:lumMod val="50000"/>
                  </a:schemeClr>
                </a:solidFill>
                <a:latin typeface="Arial Black" pitchFamily="34" charset="0"/>
              </a:rPr>
              <a:t>La empresa AGBAR Aguas de Barcelona, propiedad en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un </a:t>
            </a:r>
            <a:r>
              <a:rPr lang="es-ES" sz="3000" dirty="0" smtClean="0">
                <a:solidFill>
                  <a:schemeClr val="accent6">
                    <a:lumMod val="50000"/>
                  </a:schemeClr>
                </a:solidFill>
                <a:latin typeface="Arial Black" pitchFamily="34" charset="0"/>
              </a:rPr>
              <a:t>70% </a:t>
            </a:r>
            <a:r>
              <a:rPr lang="es-ES" sz="3000" dirty="0" smtClean="0">
                <a:solidFill>
                  <a:schemeClr val="accent6">
                    <a:lumMod val="50000"/>
                  </a:schemeClr>
                </a:solidFill>
                <a:latin typeface="Arial Black" pitchFamily="34" charset="0"/>
              </a:rPr>
              <a:t>del </a:t>
            </a:r>
            <a:r>
              <a:rPr lang="es-ES" sz="3000" dirty="0" smtClean="0">
                <a:solidFill>
                  <a:schemeClr val="accent6">
                    <a:lumMod val="50000"/>
                  </a:schemeClr>
                </a:solidFill>
                <a:latin typeface="Arial Black" pitchFamily="34" charset="0"/>
              </a:rPr>
              <a:t>grupo francés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Suez </a:t>
            </a:r>
            <a:r>
              <a:rPr lang="es-ES" sz="3000" dirty="0" smtClean="0">
                <a:solidFill>
                  <a:schemeClr val="accent6">
                    <a:lumMod val="50000"/>
                  </a:schemeClr>
                </a:solidFill>
                <a:latin typeface="Arial Black" pitchFamily="34" charset="0"/>
              </a:rPr>
              <a:t>controla </a:t>
            </a:r>
            <a:r>
              <a:rPr lang="es-ES" sz="3000" dirty="0" smtClean="0">
                <a:solidFill>
                  <a:schemeClr val="accent6">
                    <a:lumMod val="50000"/>
                  </a:schemeClr>
                </a:solidFill>
                <a:latin typeface="Arial Black" pitchFamily="34" charset="0"/>
              </a:rPr>
              <a:t>el </a:t>
            </a:r>
          </a:p>
          <a:p>
            <a:r>
              <a:rPr lang="es-ES" sz="3000" dirty="0" smtClean="0">
                <a:solidFill>
                  <a:schemeClr val="accent6">
                    <a:lumMod val="50000"/>
                  </a:schemeClr>
                </a:solidFill>
                <a:latin typeface="Arial Black" pitchFamily="34" charset="0"/>
              </a:rPr>
              <a:t>abastecimiento </a:t>
            </a:r>
            <a:r>
              <a:rPr lang="es-ES" sz="3000" dirty="0" smtClean="0">
                <a:solidFill>
                  <a:schemeClr val="accent6">
                    <a:lumMod val="50000"/>
                  </a:schemeClr>
                </a:solidFill>
                <a:latin typeface="Arial Black" pitchFamily="34" charset="0"/>
              </a:rPr>
              <a:t>de agua de muchas poblaciones en América latina, y su precio ha subido para las comunidades pobres </a:t>
            </a:r>
          </a:p>
          <a:p>
            <a:r>
              <a:rPr lang="es-ES" sz="3000" dirty="0" smtClean="0">
                <a:solidFill>
                  <a:schemeClr val="accent6">
                    <a:lumMod val="50000"/>
                  </a:schemeClr>
                </a:solidFill>
                <a:latin typeface="Arial Black" pitchFamily="34" charset="0"/>
              </a:rPr>
              <a:t>Como en Cartagena de Indias </a:t>
            </a:r>
          </a:p>
          <a:p>
            <a:r>
              <a:rPr lang="es-ES" sz="3000" dirty="0" smtClean="0">
                <a:solidFill>
                  <a:schemeClr val="accent6">
                    <a:lumMod val="50000"/>
                  </a:schemeClr>
                </a:solidFill>
                <a:latin typeface="Arial Black" pitchFamily="34" charset="0"/>
              </a:rPr>
              <a:t>(Colombia), donde se ha triplicado.</a:t>
            </a:r>
            <a:endParaRPr lang="es-ES" sz="3000" dirty="0">
              <a:solidFill>
                <a:schemeClr val="accent6">
                  <a:lumMod val="50000"/>
                </a:schemeClr>
              </a:solidFill>
            </a:endParaRPr>
          </a:p>
        </p:txBody>
      </p:sp>
      <p:sp>
        <p:nvSpPr>
          <p:cNvPr id="3" name="2 Rectángulo"/>
          <p:cNvSpPr/>
          <p:nvPr/>
        </p:nvSpPr>
        <p:spPr>
          <a:xfrm>
            <a:off x="1857356" y="571480"/>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4" name="3 Imagen" descr="Resultado de imagen de imÃ¡genes de aguadulce Barcelona"/>
          <p:cNvPicPr/>
          <p:nvPr/>
        </p:nvPicPr>
        <p:blipFill>
          <a:blip r:embed="rId2" cstate="print"/>
          <a:srcRect/>
          <a:stretch>
            <a:fillRect/>
          </a:stretch>
        </p:blipFill>
        <p:spPr bwMode="auto">
          <a:xfrm>
            <a:off x="6444208" y="1700808"/>
            <a:ext cx="2448272" cy="1684797"/>
          </a:xfrm>
          <a:prstGeom prst="ellipse">
            <a:avLst/>
          </a:prstGeom>
          <a:ln>
            <a:noFill/>
          </a:ln>
          <a:effectLst>
            <a:softEdge rad="112500"/>
          </a:effectLst>
        </p:spPr>
      </p:pic>
      <p:pic>
        <p:nvPicPr>
          <p:cNvPr id="5" name="Imagen 4"/>
          <p:cNvPicPr>
            <a:picLocks noChangeAspect="1"/>
          </p:cNvPicPr>
          <p:nvPr/>
        </p:nvPicPr>
        <p:blipFill>
          <a:blip r:embed="rId3"/>
          <a:stretch>
            <a:fillRect/>
          </a:stretch>
        </p:blipFill>
        <p:spPr>
          <a:xfrm>
            <a:off x="128323" y="18587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14480" y="714356"/>
            <a:ext cx="5500726" cy="646331"/>
          </a:xfrm>
          <a:prstGeom prst="rect">
            <a:avLst/>
          </a:prstGeom>
        </p:spPr>
        <p:txBody>
          <a:bodyPr wrap="square">
            <a:spAutoFit/>
          </a:bodyPr>
          <a:lstStyle/>
          <a:p>
            <a:r>
              <a:rPr lang="es-ES" sz="3600" dirty="0" smtClean="0">
                <a:solidFill>
                  <a:srgbClr val="0070C0"/>
                </a:solidFill>
                <a:latin typeface="Arial Black" pitchFamily="34" charset="0"/>
              </a:rPr>
              <a:t>Mirada a la realidad</a:t>
            </a:r>
            <a:r>
              <a:rPr lang="es-ES" sz="3600" dirty="0" smtClean="0">
                <a:solidFill>
                  <a:schemeClr val="accent3">
                    <a:lumMod val="50000"/>
                  </a:schemeClr>
                </a:solidFill>
                <a:latin typeface="Arial Black" pitchFamily="34" charset="0"/>
              </a:rPr>
              <a:t> </a:t>
            </a:r>
            <a:endParaRPr lang="es-ES" sz="3600" dirty="0">
              <a:solidFill>
                <a:schemeClr val="accent3">
                  <a:lumMod val="50000"/>
                </a:schemeClr>
              </a:solidFill>
              <a:latin typeface="Arial Black" pitchFamily="34" charset="0"/>
            </a:endParaRPr>
          </a:p>
        </p:txBody>
      </p:sp>
      <p:sp>
        <p:nvSpPr>
          <p:cNvPr id="3" name="2 Rectángulo"/>
          <p:cNvSpPr/>
          <p:nvPr/>
        </p:nvSpPr>
        <p:spPr>
          <a:xfrm>
            <a:off x="642910" y="1571612"/>
            <a:ext cx="7929618" cy="4708981"/>
          </a:xfrm>
          <a:prstGeom prst="rect">
            <a:avLst/>
          </a:prstGeom>
        </p:spPr>
        <p:txBody>
          <a:bodyPr wrap="square">
            <a:spAutoFit/>
          </a:bodyPr>
          <a:lstStyle/>
          <a:p>
            <a:pPr algn="ctr"/>
            <a:r>
              <a:rPr lang="es-ES" sz="3000" dirty="0" smtClean="0">
                <a:solidFill>
                  <a:schemeClr val="accent6">
                    <a:lumMod val="50000"/>
                  </a:schemeClr>
                </a:solidFill>
                <a:latin typeface="Arial Black" pitchFamily="34" charset="0"/>
              </a:rPr>
              <a:t>En 2050, 7 de cada 10 personas vivirán en ciudades, según </a:t>
            </a:r>
          </a:p>
          <a:p>
            <a:pPr algn="ctr"/>
            <a:r>
              <a:rPr lang="es-ES" sz="3000" dirty="0" smtClean="0">
                <a:solidFill>
                  <a:schemeClr val="accent6">
                    <a:lumMod val="50000"/>
                  </a:schemeClr>
                </a:solidFill>
                <a:latin typeface="Arial Black" pitchFamily="34" charset="0"/>
              </a:rPr>
              <a:t>estimaciones de Naciones Unidas. Cabe mencionar que la gran </a:t>
            </a:r>
          </a:p>
          <a:p>
            <a:pPr algn="ctr"/>
            <a:r>
              <a:rPr lang="es-ES" sz="3000" dirty="0" smtClean="0">
                <a:solidFill>
                  <a:schemeClr val="accent6">
                    <a:lumMod val="50000"/>
                  </a:schemeClr>
                </a:solidFill>
                <a:latin typeface="Arial Black" pitchFamily="34" charset="0"/>
              </a:rPr>
              <a:t>mayoría de las ciudades que más han crecido en estos últimos años </a:t>
            </a:r>
          </a:p>
          <a:p>
            <a:pPr algn="ctr"/>
            <a:r>
              <a:rPr lang="es-ES" sz="3000" dirty="0" smtClean="0">
                <a:solidFill>
                  <a:schemeClr val="accent6">
                    <a:lumMod val="50000"/>
                  </a:schemeClr>
                </a:solidFill>
                <a:latin typeface="Arial Black" pitchFamily="34" charset="0"/>
              </a:rPr>
              <a:t>se ubican en países en vías de desarrollo: Karachi (Pakistán), </a:t>
            </a:r>
          </a:p>
          <a:p>
            <a:pPr algn="ctr"/>
            <a:r>
              <a:rPr lang="es-ES" sz="3000" dirty="0" err="1" smtClean="0">
                <a:solidFill>
                  <a:schemeClr val="accent6">
                    <a:lumMod val="50000"/>
                  </a:schemeClr>
                </a:solidFill>
                <a:latin typeface="Arial Black" pitchFamily="34" charset="0"/>
              </a:rPr>
              <a:t>Shenzhen</a:t>
            </a:r>
            <a:r>
              <a:rPr lang="es-ES" sz="3000" dirty="0" smtClean="0">
                <a:solidFill>
                  <a:schemeClr val="accent6">
                    <a:lumMod val="50000"/>
                  </a:schemeClr>
                </a:solidFill>
                <a:latin typeface="Arial Black" pitchFamily="34" charset="0"/>
              </a:rPr>
              <a:t> (China), Lagos (Nigeria), Delhi (India)… </a:t>
            </a:r>
            <a:endParaRPr lang="es-ES" sz="3000" dirty="0">
              <a:solidFill>
                <a:schemeClr val="accent6">
                  <a:lumMod val="50000"/>
                </a:schemeClr>
              </a:solidFill>
              <a:latin typeface="Arial Black" pitchFamily="34" charset="0"/>
            </a:endParaRPr>
          </a:p>
        </p:txBody>
      </p:sp>
      <p:pic>
        <p:nvPicPr>
          <p:cNvPr id="2" name="Imagen 1"/>
          <p:cNvPicPr>
            <a:picLocks noChangeAspect="1"/>
          </p:cNvPicPr>
          <p:nvPr/>
        </p:nvPicPr>
        <p:blipFill>
          <a:blip r:embed="rId2"/>
          <a:stretch>
            <a:fillRect/>
          </a:stretch>
        </p:blipFill>
        <p:spPr>
          <a:xfrm>
            <a:off x="128323" y="188640"/>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0345" y="3284984"/>
            <a:ext cx="7143800" cy="3046988"/>
          </a:xfrm>
          <a:prstGeom prst="rect">
            <a:avLst/>
          </a:prstGeom>
        </p:spPr>
        <p:txBody>
          <a:bodyPr wrap="square">
            <a:spAutoFit/>
          </a:bodyPr>
          <a:lstStyle/>
          <a:p>
            <a:pPr algn="ctr"/>
            <a:r>
              <a:rPr lang="es-ES" sz="3000" dirty="0" smtClean="0">
                <a:solidFill>
                  <a:schemeClr val="accent6">
                    <a:lumMod val="50000"/>
                  </a:schemeClr>
                </a:solidFill>
                <a:latin typeface="Arial Black" pitchFamily="34" charset="0"/>
              </a:rPr>
              <a:t>La contaminación</a:t>
            </a:r>
            <a:r>
              <a:rPr lang="es-ES" sz="3200" dirty="0" smtClean="0">
                <a:solidFill>
                  <a:schemeClr val="accent6">
                    <a:lumMod val="50000"/>
                  </a:schemeClr>
                </a:solidFill>
                <a:latin typeface="Arial Black" pitchFamily="34" charset="0"/>
              </a:rPr>
              <a:t> y el deficiente sistema de transporte público </a:t>
            </a:r>
          </a:p>
          <a:p>
            <a:pPr algn="ctr"/>
            <a:r>
              <a:rPr lang="es-ES" sz="3200" dirty="0" smtClean="0">
                <a:solidFill>
                  <a:schemeClr val="accent6">
                    <a:lumMod val="50000"/>
                  </a:schemeClr>
                </a:solidFill>
                <a:latin typeface="Arial Black" pitchFamily="34" charset="0"/>
              </a:rPr>
              <a:t>son elementos cotidianos para los 26 millones de habitantes de Yakarta (Indonesia). </a:t>
            </a:r>
            <a:endParaRPr lang="es-ES" sz="3200" dirty="0">
              <a:solidFill>
                <a:schemeClr val="accent6">
                  <a:lumMod val="50000"/>
                </a:schemeClr>
              </a:solidFill>
              <a:latin typeface="Arial Black" pitchFamily="34" charset="0"/>
            </a:endParaRPr>
          </a:p>
        </p:txBody>
      </p:sp>
      <p:sp>
        <p:nvSpPr>
          <p:cNvPr id="3" name="2 Rectángulo"/>
          <p:cNvSpPr/>
          <p:nvPr/>
        </p:nvSpPr>
        <p:spPr>
          <a:xfrm>
            <a:off x="2071670" y="500042"/>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4" name="3 Imagen" descr="Resultado de imagen de imÃ¡genes transportes pÃºblico en indonesÃ­a"/>
          <p:cNvPicPr/>
          <p:nvPr/>
        </p:nvPicPr>
        <p:blipFill>
          <a:blip r:embed="rId3" cstate="print"/>
          <a:srcRect/>
          <a:stretch>
            <a:fillRect/>
          </a:stretch>
        </p:blipFill>
        <p:spPr bwMode="auto">
          <a:xfrm rot="455243">
            <a:off x="5609519" y="1395516"/>
            <a:ext cx="2422152" cy="1696764"/>
          </a:xfrm>
          <a:prstGeom prst="rect">
            <a:avLst/>
          </a:prstGeom>
          <a:noFill/>
          <a:ln w="9525">
            <a:noFill/>
            <a:miter lim="800000"/>
            <a:headEnd/>
            <a:tailEnd/>
          </a:ln>
        </p:spPr>
      </p:pic>
      <p:pic>
        <p:nvPicPr>
          <p:cNvPr id="5" name="4 Imagen" descr="coche transporte vehÃ­culo transporte pÃºblico carreras original Indonesia Padang Marca de automÃ³vil ModificaciÃ³n del coche"/>
          <p:cNvPicPr/>
          <p:nvPr/>
        </p:nvPicPr>
        <p:blipFill>
          <a:blip r:embed="rId4" cstate="print"/>
          <a:srcRect/>
          <a:stretch>
            <a:fillRect/>
          </a:stretch>
        </p:blipFill>
        <p:spPr bwMode="auto">
          <a:xfrm rot="21223173">
            <a:off x="695280" y="1463513"/>
            <a:ext cx="2280710" cy="1612893"/>
          </a:xfrm>
          <a:prstGeom prst="rect">
            <a:avLst/>
          </a:prstGeom>
          <a:noFill/>
          <a:ln w="9525">
            <a:noFill/>
            <a:miter lim="800000"/>
            <a:headEnd/>
            <a:tailEnd/>
          </a:ln>
        </p:spPr>
      </p:pic>
      <p:pic>
        <p:nvPicPr>
          <p:cNvPr id="6" name="Imagen 5"/>
          <p:cNvPicPr>
            <a:picLocks noChangeAspect="1"/>
          </p:cNvPicPr>
          <p:nvPr/>
        </p:nvPicPr>
        <p:blipFill>
          <a:blip r:embed="rId5"/>
          <a:stretch>
            <a:fillRect/>
          </a:stretch>
        </p:blipFill>
        <p:spPr>
          <a:xfrm>
            <a:off x="107504" y="118839"/>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1857364"/>
            <a:ext cx="7315176" cy="3816429"/>
          </a:xfrm>
          <a:prstGeom prst="rect">
            <a:avLst/>
          </a:prstGeom>
        </p:spPr>
        <p:txBody>
          <a:bodyPr wrap="square">
            <a:spAutoFit/>
          </a:bodyPr>
          <a:lstStyle/>
          <a:p>
            <a:r>
              <a:rPr lang="es-ES" sz="3000" dirty="0" smtClean="0">
                <a:solidFill>
                  <a:schemeClr val="accent6">
                    <a:lumMod val="50000"/>
                  </a:schemeClr>
                </a:solidFill>
                <a:latin typeface="Arial Black" pitchFamily="34" charset="0"/>
              </a:rPr>
              <a:t>Si no se pone remedio, un tercio de la ciudad estará bajo el agua en 2050 debido a las grandes obras públicas que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han </a:t>
            </a:r>
            <a:r>
              <a:rPr lang="es-ES" sz="3000" dirty="0" smtClean="0">
                <a:solidFill>
                  <a:schemeClr val="accent6">
                    <a:lumMod val="50000"/>
                  </a:schemeClr>
                </a:solidFill>
                <a:latin typeface="Arial Black" pitchFamily="34" charset="0"/>
              </a:rPr>
              <a:t>obstruido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las vías </a:t>
            </a:r>
            <a:r>
              <a:rPr lang="es-ES" sz="3000" dirty="0" smtClean="0">
                <a:solidFill>
                  <a:schemeClr val="accent6">
                    <a:lumMod val="50000"/>
                  </a:schemeClr>
                </a:solidFill>
                <a:latin typeface="Arial Black" pitchFamily="34" charset="0"/>
              </a:rPr>
              <a:t>naturales </a:t>
            </a:r>
            <a:endParaRPr lang="es-ES" sz="3000" dirty="0" smtClean="0">
              <a:solidFill>
                <a:schemeClr val="accent6">
                  <a:lumMod val="50000"/>
                </a:schemeClr>
              </a:solidFill>
              <a:latin typeface="Arial Black" pitchFamily="34" charset="0"/>
            </a:endParaRPr>
          </a:p>
          <a:p>
            <a:r>
              <a:rPr lang="es-ES" sz="3000" dirty="0" smtClean="0">
                <a:solidFill>
                  <a:schemeClr val="accent6">
                    <a:lumMod val="50000"/>
                  </a:schemeClr>
                </a:solidFill>
                <a:latin typeface="Arial Black" pitchFamily="34" charset="0"/>
              </a:rPr>
              <a:t>de desagüe </a:t>
            </a:r>
          </a:p>
          <a:p>
            <a:r>
              <a:rPr lang="es-ES" sz="3000" dirty="0" smtClean="0">
                <a:solidFill>
                  <a:schemeClr val="accent6">
                    <a:lumMod val="50000"/>
                  </a:schemeClr>
                </a:solidFill>
                <a:latin typeface="Arial Black" pitchFamily="34" charset="0"/>
              </a:rPr>
              <a:t>de </a:t>
            </a:r>
            <a:r>
              <a:rPr lang="es-ES" sz="3000" dirty="0" smtClean="0">
                <a:solidFill>
                  <a:schemeClr val="accent6">
                    <a:lumMod val="50000"/>
                  </a:schemeClr>
                </a:solidFill>
                <a:latin typeface="Arial Black" pitchFamily="34" charset="0"/>
              </a:rPr>
              <a:t>los ríos.</a:t>
            </a:r>
            <a:r>
              <a:rPr lang="es-ES" sz="3200" dirty="0" smtClean="0">
                <a:solidFill>
                  <a:schemeClr val="accent6">
                    <a:lumMod val="50000"/>
                  </a:schemeClr>
                </a:solidFill>
                <a:latin typeface="Arial Black" pitchFamily="34" charset="0"/>
              </a:rPr>
              <a:t> </a:t>
            </a:r>
            <a:endParaRPr lang="es-ES" sz="3200" dirty="0">
              <a:solidFill>
                <a:schemeClr val="accent6">
                  <a:lumMod val="50000"/>
                </a:schemeClr>
              </a:solidFill>
              <a:latin typeface="Arial Black" pitchFamily="34" charset="0"/>
            </a:endParaRPr>
          </a:p>
        </p:txBody>
      </p:sp>
      <p:sp>
        <p:nvSpPr>
          <p:cNvPr id="3" name="2 Rectángulo"/>
          <p:cNvSpPr/>
          <p:nvPr/>
        </p:nvSpPr>
        <p:spPr>
          <a:xfrm>
            <a:off x="1785918" y="785794"/>
            <a:ext cx="5355249" cy="646331"/>
          </a:xfrm>
          <a:prstGeom prst="rect">
            <a:avLst/>
          </a:prstGeom>
        </p:spPr>
        <p:txBody>
          <a:bodyPr wrap="none">
            <a:spAutoFit/>
          </a:bodyPr>
          <a:lstStyle/>
          <a:p>
            <a:r>
              <a:rPr lang="es-ES" sz="3600" dirty="0" smtClean="0">
                <a:solidFill>
                  <a:srgbClr val="0070C0"/>
                </a:solidFill>
                <a:latin typeface="Arial Black" pitchFamily="34" charset="0"/>
              </a:rPr>
              <a:t>Mirada a la realidad </a:t>
            </a:r>
            <a:endParaRPr lang="es-ES" sz="3600" dirty="0">
              <a:solidFill>
                <a:srgbClr val="0070C0"/>
              </a:solidFill>
              <a:latin typeface="Arial Black" pitchFamily="34" charset="0"/>
            </a:endParaRPr>
          </a:p>
        </p:txBody>
      </p:sp>
      <p:pic>
        <p:nvPicPr>
          <p:cNvPr id="4" name="3 Imagen" descr="Resultado de imagen de imÃ¡genes obstrucciÃ³n de desagues"/>
          <p:cNvPicPr/>
          <p:nvPr/>
        </p:nvPicPr>
        <p:blipFill>
          <a:blip r:embed="rId2" cstate="print"/>
          <a:srcRect/>
          <a:stretch>
            <a:fillRect/>
          </a:stretch>
        </p:blipFill>
        <p:spPr bwMode="auto">
          <a:xfrm>
            <a:off x="4932040" y="3933056"/>
            <a:ext cx="3870762" cy="2275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128323" y="170094"/>
            <a:ext cx="1347333" cy="938865"/>
          </a:xfrm>
          <a:prstGeom prst="rect">
            <a:avLst/>
          </a:prstGeom>
        </p:spPr>
      </p:pic>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TotalTime>
  <Words>754</Words>
  <Application>Microsoft Office PowerPoint</Application>
  <PresentationFormat>Presentación en pantalla (4:3)</PresentationFormat>
  <Paragraphs>93</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Algerian</vt:lpstr>
      <vt:lpstr>Arial</vt:lpstr>
      <vt:lpstr>Arial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Mercedes Cuerva</dc:creator>
  <cp:lastModifiedBy>USUARIO</cp:lastModifiedBy>
  <cp:revision>21</cp:revision>
  <dcterms:created xsi:type="dcterms:W3CDTF">2019-09-20T16:45:49Z</dcterms:created>
  <dcterms:modified xsi:type="dcterms:W3CDTF">2019-10-11T01:14:04Z</dcterms:modified>
</cp:coreProperties>
</file>